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5F9F7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572000" cy="28575"/>
          </a:xfrm>
          <a:prstGeom prst="rect">
            <a:avLst/>
          </a:prstGeom>
          <a:solidFill>
            <a:srgbClr val="4F7942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098770"/>
            <a:ext cx="3857625" cy="1440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2862" b="1" dirty="0">
                <a:solidFill>
                  <a:srgbClr val="1A4D2E"/>
                </a:solidFill>
              </a:rPr>
              <a:t>Environmental Biohacking &amp; Biophilic Design</a:t>
            </a:r>
            <a:endParaRPr lang="en-US" sz="2862" dirty="0"/>
          </a:p>
        </p:txBody>
      </p:sp>
      <p:sp>
        <p:nvSpPr>
          <p:cNvPr id="6" name="Text 3"/>
          <p:cNvSpPr/>
          <p:nvPr/>
        </p:nvSpPr>
        <p:spPr>
          <a:xfrm>
            <a:off x="428625" y="2681808"/>
            <a:ext cx="3857625" cy="5200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97" b="1" dirty="0">
                <a:solidFill>
                  <a:srgbClr val="4F7942"/>
                </a:solidFill>
              </a:rPr>
              <a:t>Optimizing Your Indoor Environment for Peak Health</a:t>
            </a:r>
            <a:endParaRPr lang="en-US" sz="1397" dirty="0"/>
          </a:p>
        </p:txBody>
      </p:sp>
      <p:sp>
        <p:nvSpPr>
          <p:cNvPr id="7" name="Text 4"/>
          <p:cNvSpPr/>
          <p:nvPr/>
        </p:nvSpPr>
        <p:spPr>
          <a:xfrm>
            <a:off x="428625" y="3416164"/>
            <a:ext cx="2857500" cy="9143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</a:rPr>
              <a:t>Discover how integrating natural elements and biophilic design principles can reduce stress, enhance cognitive performance, and transform your living and working spaces into high-performance health sanctuaries.</a:t>
            </a:r>
            <a:endParaRPr lang="en-US" sz="834" dirty="0"/>
          </a:p>
        </p:txBody>
      </p:sp>
      <p:sp>
        <p:nvSpPr>
          <p:cNvPr id="8" name="Shape 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9" name="Shape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1A4D2E">
              <a:alpha val="15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997362"/>
            <a:ext cx="3857625" cy="594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602" b="1" dirty="0">
                <a:solidFill>
                  <a:srgbClr val="1A4D2E"/>
                </a:solidFill>
              </a:rPr>
              <a:t>The Unseen Environment: Beyond Supplements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92931" y="1877439"/>
            <a:ext cx="3693319" cy="1828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1A4D2E"/>
                </a:solidFill>
              </a:rPr>
              <a:t>The Focus Shift</a:t>
            </a:r>
            <a:endParaRPr lang="en-US" sz="784" dirty="0"/>
          </a:p>
        </p:txBody>
      </p:sp>
      <p:sp>
        <p:nvSpPr>
          <p:cNvPr id="5" name="Text 2"/>
          <p:cNvSpPr/>
          <p:nvPr/>
        </p:nvSpPr>
        <p:spPr>
          <a:xfrm>
            <a:off x="592931" y="2101379"/>
            <a:ext cx="339724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</a:rPr>
              <a:t>In biohacking, we often focus on what we put into our bodies—</a:t>
            </a:r>
            <a:endParaRPr lang="en-US" sz="834" dirty="0"/>
          </a:p>
        </p:txBody>
      </p:sp>
      <p:sp>
        <p:nvSpPr>
          <p:cNvPr id="6" name="Text 3"/>
          <p:cNvSpPr/>
          <p:nvPr/>
        </p:nvSpPr>
        <p:spPr>
          <a:xfrm>
            <a:off x="592931" y="2284242"/>
            <a:ext cx="338957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</a:rPr>
              <a:t>supplements, specialized diets, and rigorous exercise. But what</a:t>
            </a:r>
            <a:endParaRPr lang="en-US" sz="834" dirty="0"/>
          </a:p>
        </p:txBody>
      </p:sp>
      <p:sp>
        <p:nvSpPr>
          <p:cNvPr id="7" name="Text 4"/>
          <p:cNvSpPr/>
          <p:nvPr/>
        </p:nvSpPr>
        <p:spPr>
          <a:xfrm>
            <a:off x="592931" y="2467105"/>
            <a:ext cx="284767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</a:rPr>
              <a:t>about the environment we spend 90% of our time in?</a:t>
            </a:r>
            <a:endParaRPr lang="en-US" sz="834" dirty="0"/>
          </a:p>
        </p:txBody>
      </p:sp>
      <p:sp>
        <p:nvSpPr>
          <p:cNvPr id="8" name="Text 5"/>
          <p:cNvSpPr/>
          <p:nvPr/>
        </p:nvSpPr>
        <p:spPr>
          <a:xfrm>
            <a:off x="592931" y="2837492"/>
            <a:ext cx="3693319" cy="1828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1A4D2E"/>
                </a:solidFill>
              </a:rPr>
              <a:t>Environmental Biohacking</a:t>
            </a:r>
            <a:endParaRPr lang="en-US" sz="784" dirty="0"/>
          </a:p>
        </p:txBody>
      </p:sp>
      <p:sp>
        <p:nvSpPr>
          <p:cNvPr id="9" name="Text 6"/>
          <p:cNvSpPr/>
          <p:nvPr/>
        </p:nvSpPr>
        <p:spPr>
          <a:xfrm>
            <a:off x="592931" y="3061432"/>
            <a:ext cx="332407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</a:rPr>
              <a:t>The practice of optimizing your surroundings to enhance your</a:t>
            </a:r>
            <a:endParaRPr lang="en-US" sz="834" dirty="0"/>
          </a:p>
        </p:txBody>
      </p:sp>
      <p:sp>
        <p:nvSpPr>
          <p:cNvPr id="10" name="Text 7"/>
          <p:cNvSpPr/>
          <p:nvPr/>
        </p:nvSpPr>
        <p:spPr>
          <a:xfrm>
            <a:off x="592931" y="3244295"/>
            <a:ext cx="3610859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</a:rPr>
              <a:t>health, productivity, and well-being through strategic integration of</a:t>
            </a:r>
            <a:endParaRPr lang="en-US" sz="834" dirty="0"/>
          </a:p>
        </p:txBody>
      </p:sp>
      <p:sp>
        <p:nvSpPr>
          <p:cNvPr id="11" name="Text 8"/>
          <p:cNvSpPr/>
          <p:nvPr/>
        </p:nvSpPr>
        <p:spPr>
          <a:xfrm>
            <a:off x="592931" y="3427158"/>
            <a:ext cx="94197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</a:rPr>
              <a:t>natural elements.</a:t>
            </a:r>
            <a:endParaRPr lang="en-US" sz="834" dirty="0"/>
          </a:p>
        </p:txBody>
      </p:sp>
      <p:sp>
        <p:nvSpPr>
          <p:cNvPr id="12" name="Text 9"/>
          <p:cNvSpPr/>
          <p:nvPr/>
        </p:nvSpPr>
        <p:spPr>
          <a:xfrm>
            <a:off x="592931" y="3797545"/>
            <a:ext cx="3693319" cy="1828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1A4D2E"/>
                </a:solidFill>
              </a:rPr>
              <a:t>Biophilic Design</a:t>
            </a:r>
            <a:endParaRPr lang="en-US" sz="784" dirty="0"/>
          </a:p>
        </p:txBody>
      </p:sp>
      <p:sp>
        <p:nvSpPr>
          <p:cNvPr id="13" name="Text 10"/>
          <p:cNvSpPr/>
          <p:nvPr/>
        </p:nvSpPr>
        <p:spPr>
          <a:xfrm>
            <a:off x="592931" y="4021485"/>
            <a:ext cx="359634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</a:rPr>
              <a:t>The most powerful, yet often overlooked, tool in the environmental</a:t>
            </a:r>
            <a:endParaRPr lang="en-US" sz="834" dirty="0"/>
          </a:p>
        </p:txBody>
      </p:sp>
      <p:sp>
        <p:nvSpPr>
          <p:cNvPr id="14" name="Text 11"/>
          <p:cNvSpPr/>
          <p:nvPr/>
        </p:nvSpPr>
        <p:spPr>
          <a:xfrm>
            <a:off x="592931" y="4204348"/>
            <a:ext cx="302256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</a:rPr>
              <a:t>biohacking arsenal for transforming your indoor spaces.</a:t>
            </a:r>
            <a:endParaRPr lang="en-US" sz="834" dirty="0"/>
          </a:p>
        </p:txBody>
      </p:sp>
      <p:sp>
        <p:nvSpPr>
          <p:cNvPr id="15" name="Shape 1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357188"/>
            <a:ext cx="8286750" cy="29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602" b="1" dirty="0">
                <a:solidFill>
                  <a:srgbClr val="1A4D2E"/>
                </a:solidFill>
              </a:rPr>
              <a:t>Biophilia: The Innate Human Connection to Nature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428625" y="904382"/>
            <a:ext cx="400050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83" b="1" spc="1" kern="0" dirty="0">
                <a:solidFill>
                  <a:srgbClr val="4F7942"/>
                </a:solidFill>
              </a:rPr>
              <a:t>Definition</a:t>
            </a:r>
            <a:endParaRPr lang="en-US" sz="683" dirty="0"/>
          </a:p>
        </p:txBody>
      </p:sp>
      <p:sp>
        <p:nvSpPr>
          <p:cNvPr id="5" name="Text 2"/>
          <p:cNvSpPr/>
          <p:nvPr/>
        </p:nvSpPr>
        <p:spPr>
          <a:xfrm>
            <a:off x="428625" y="1097263"/>
            <a:ext cx="4000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Biophilia means "love of life"—the innate human tendency to seek connections with nature and other forms of life.</a:t>
            </a:r>
            <a:endParaRPr lang="en-US" sz="780" dirty="0"/>
          </a:p>
        </p:txBody>
      </p:sp>
      <p:sp>
        <p:nvSpPr>
          <p:cNvPr id="6" name="Text 3"/>
          <p:cNvSpPr/>
          <p:nvPr/>
        </p:nvSpPr>
        <p:spPr>
          <a:xfrm>
            <a:off x="4714875" y="904382"/>
            <a:ext cx="400050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83" b="1" spc="1" kern="0" dirty="0">
                <a:solidFill>
                  <a:srgbClr val="4F7942"/>
                </a:solidFill>
              </a:rPr>
              <a:t>Application</a:t>
            </a:r>
            <a:endParaRPr lang="en-US" sz="683" dirty="0"/>
          </a:p>
        </p:txBody>
      </p:sp>
      <p:sp>
        <p:nvSpPr>
          <p:cNvPr id="7" name="Text 4"/>
          <p:cNvSpPr/>
          <p:nvPr/>
        </p:nvSpPr>
        <p:spPr>
          <a:xfrm>
            <a:off x="4714875" y="1097263"/>
            <a:ext cx="4000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Translating this concept into our built environments by integrating natural elements into our homes and offices.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428625" y="1725913"/>
            <a:ext cx="400050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83" b="1" spc="1" kern="0" dirty="0">
                <a:solidFill>
                  <a:srgbClr val="4F7942"/>
                </a:solidFill>
              </a:rPr>
              <a:t>Key Elements</a:t>
            </a:r>
            <a:endParaRPr lang="en-US" sz="683" dirty="0"/>
          </a:p>
        </p:txBody>
      </p:sp>
      <p:sp>
        <p:nvSpPr>
          <p:cNvPr id="9" name="Text 6"/>
          <p:cNvSpPr/>
          <p:nvPr/>
        </p:nvSpPr>
        <p:spPr>
          <a:xfrm>
            <a:off x="428625" y="1918795"/>
            <a:ext cx="4000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Natural light, water features, plants, natural materials like wood and stone, and organic patterns.</a:t>
            </a:r>
            <a:endParaRPr lang="en-US" sz="780" dirty="0"/>
          </a:p>
        </p:txBody>
      </p:sp>
      <p:sp>
        <p:nvSpPr>
          <p:cNvPr id="10" name="Text 7"/>
          <p:cNvSpPr/>
          <p:nvPr/>
        </p:nvSpPr>
        <p:spPr>
          <a:xfrm>
            <a:off x="4714875" y="1725913"/>
            <a:ext cx="400050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83" b="1" spc="1" kern="0" dirty="0">
                <a:solidFill>
                  <a:srgbClr val="4F7942"/>
                </a:solidFill>
              </a:rPr>
              <a:t>Physiological Impact</a:t>
            </a:r>
            <a:endParaRPr lang="en-US" sz="683" dirty="0"/>
          </a:p>
        </p:txBody>
      </p:sp>
      <p:sp>
        <p:nvSpPr>
          <p:cNvPr id="11" name="Text 8"/>
          <p:cNvSpPr/>
          <p:nvPr/>
        </p:nvSpPr>
        <p:spPr>
          <a:xfrm>
            <a:off x="4714875" y="1918795"/>
            <a:ext cx="4000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This isn't just interior decorating—it's a profound lifestyle factor that directly impacts your physiology and well-being.</a:t>
            </a:r>
            <a:endParaRPr lang="en-US" sz="780" dirty="0"/>
          </a:p>
        </p:txBody>
      </p:sp>
      <p:sp>
        <p:nvSpPr>
          <p:cNvPr id="12" name="Shape 9"/>
          <p:cNvSpPr/>
          <p:nvPr/>
        </p:nvSpPr>
        <p:spPr>
          <a:xfrm>
            <a:off x="0" y="3143250"/>
            <a:ext cx="9144000" cy="200025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4929188" y="949421"/>
            <a:ext cx="3786188" cy="594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602" b="1" dirty="0">
                <a:solidFill>
                  <a:srgbClr val="1A4D2E"/>
                </a:solidFill>
              </a:rPr>
              <a:t>The Mental Health Hack: Stress Reduction Through Nature</a:t>
            </a:r>
            <a:endParaRPr lang="en-US" sz="1602" dirty="0"/>
          </a:p>
        </p:txBody>
      </p:sp>
      <p:sp>
        <p:nvSpPr>
          <p:cNvPr id="5" name="Text 2"/>
          <p:cNvSpPr/>
          <p:nvPr/>
        </p:nvSpPr>
        <p:spPr>
          <a:xfrm>
            <a:off x="5057775" y="1793779"/>
            <a:ext cx="3657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The Problem</a:t>
            </a:r>
            <a:endParaRPr lang="en-US" sz="734" dirty="0"/>
          </a:p>
        </p:txBody>
      </p:sp>
      <p:sp>
        <p:nvSpPr>
          <p:cNvPr id="6" name="Text 3"/>
          <p:cNvSpPr/>
          <p:nvPr/>
        </p:nvSpPr>
        <p:spPr>
          <a:xfrm>
            <a:off x="5057775" y="1999162"/>
            <a:ext cx="3604859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Our modern, often sterile, indoor spaces can trigger a low-level, chronic</a:t>
            </a:r>
            <a:endParaRPr lang="en-US" sz="780" dirty="0"/>
          </a:p>
        </p:txBody>
      </p:sp>
      <p:sp>
        <p:nvSpPr>
          <p:cNvPr id="7" name="Text 4"/>
          <p:cNvSpPr/>
          <p:nvPr/>
        </p:nvSpPr>
        <p:spPr>
          <a:xfrm>
            <a:off x="5057775" y="2170612"/>
            <a:ext cx="2380487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stress response that impacts overall well-being.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5057775" y="2501010"/>
            <a:ext cx="3657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The Solution</a:t>
            </a:r>
            <a:endParaRPr lang="en-US" sz="734" dirty="0"/>
          </a:p>
        </p:txBody>
      </p:sp>
      <p:sp>
        <p:nvSpPr>
          <p:cNvPr id="9" name="Text 6"/>
          <p:cNvSpPr/>
          <p:nvPr/>
        </p:nvSpPr>
        <p:spPr>
          <a:xfrm>
            <a:off x="5057775" y="2706393"/>
            <a:ext cx="3644931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Introducing natural elements acts as a powerful counter-measure to this</a:t>
            </a:r>
            <a:endParaRPr lang="en-US" sz="780" dirty="0"/>
          </a:p>
        </p:txBody>
      </p:sp>
      <p:sp>
        <p:nvSpPr>
          <p:cNvPr id="10" name="Text 7"/>
          <p:cNvSpPr/>
          <p:nvPr/>
        </p:nvSpPr>
        <p:spPr>
          <a:xfrm>
            <a:off x="5057775" y="2877843"/>
            <a:ext cx="1212177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chronic stress response.</a:t>
            </a:r>
            <a:endParaRPr lang="en-US" sz="780" dirty="0"/>
          </a:p>
        </p:txBody>
      </p:sp>
      <p:sp>
        <p:nvSpPr>
          <p:cNvPr id="11" name="Text 8"/>
          <p:cNvSpPr/>
          <p:nvPr/>
        </p:nvSpPr>
        <p:spPr>
          <a:xfrm>
            <a:off x="5057775" y="3208241"/>
            <a:ext cx="3657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Cortisol Reduction</a:t>
            </a:r>
            <a:endParaRPr lang="en-US" sz="734" dirty="0"/>
          </a:p>
        </p:txBody>
      </p:sp>
      <p:sp>
        <p:nvSpPr>
          <p:cNvPr id="12" name="Text 9"/>
          <p:cNvSpPr/>
          <p:nvPr/>
        </p:nvSpPr>
        <p:spPr>
          <a:xfrm>
            <a:off x="5057775" y="3413624"/>
            <a:ext cx="3615463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Exposure to nature, even in the form of indoor plants and natural views,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5057775" y="3585074"/>
            <a:ext cx="2436633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significantly lowers levels of the stress hormone</a:t>
            </a:r>
            <a:endParaRPr lang="en-US" sz="780" dirty="0"/>
          </a:p>
        </p:txBody>
      </p:sp>
      <p:sp>
        <p:nvSpPr>
          <p:cNvPr id="14" name="Text 11"/>
          <p:cNvSpPr/>
          <p:nvPr/>
        </p:nvSpPr>
        <p:spPr>
          <a:xfrm>
            <a:off x="7494408" y="3585074"/>
            <a:ext cx="401529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4F7942"/>
                </a:solidFill>
              </a:rPr>
              <a:t>cortisol</a:t>
            </a:r>
            <a:endParaRPr lang="en-US" sz="734" dirty="0"/>
          </a:p>
        </p:txBody>
      </p:sp>
      <p:sp>
        <p:nvSpPr>
          <p:cNvPr id="15" name="Text 12"/>
          <p:cNvSpPr/>
          <p:nvPr/>
        </p:nvSpPr>
        <p:spPr>
          <a:xfrm>
            <a:off x="7895937" y="3585074"/>
            <a:ext cx="28742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.</a:t>
            </a:r>
            <a:endParaRPr lang="en-US" sz="780" dirty="0"/>
          </a:p>
        </p:txBody>
      </p:sp>
      <p:sp>
        <p:nvSpPr>
          <p:cNvPr id="16" name="Text 13"/>
          <p:cNvSpPr/>
          <p:nvPr/>
        </p:nvSpPr>
        <p:spPr>
          <a:xfrm>
            <a:off x="5057775" y="3915473"/>
            <a:ext cx="3657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Measurable Outcomes</a:t>
            </a:r>
            <a:endParaRPr lang="en-US" sz="734" dirty="0"/>
          </a:p>
        </p:txBody>
      </p:sp>
      <p:sp>
        <p:nvSpPr>
          <p:cNvPr id="17" name="Text 14"/>
          <p:cNvSpPr/>
          <p:nvPr/>
        </p:nvSpPr>
        <p:spPr>
          <a:xfrm>
            <a:off x="5057775" y="4120855"/>
            <a:ext cx="3604971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This leads to a measurable reduction in anxiety and an overall feeling of</a:t>
            </a:r>
            <a:endParaRPr lang="en-US" sz="780" dirty="0"/>
          </a:p>
        </p:txBody>
      </p:sp>
      <p:sp>
        <p:nvSpPr>
          <p:cNvPr id="18" name="Text 15"/>
          <p:cNvSpPr/>
          <p:nvPr/>
        </p:nvSpPr>
        <p:spPr>
          <a:xfrm>
            <a:off x="5057775" y="4292305"/>
            <a:ext cx="156149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calm and enhanced well-being.</a:t>
            </a:r>
            <a:endParaRPr lang="en-US" sz="7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4929188" y="963709"/>
            <a:ext cx="3786188" cy="594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602" b="1" dirty="0">
                <a:solidFill>
                  <a:srgbClr val="1A4D2E"/>
                </a:solidFill>
              </a:rPr>
              <a:t>Cognitive Enhancement: Focus, Creativity, and Healing</a:t>
            </a:r>
            <a:endParaRPr lang="en-US" sz="1602" dirty="0"/>
          </a:p>
        </p:txBody>
      </p:sp>
      <p:sp>
        <p:nvSpPr>
          <p:cNvPr id="5" name="Text 2"/>
          <p:cNvSpPr/>
          <p:nvPr/>
        </p:nvSpPr>
        <p:spPr>
          <a:xfrm>
            <a:off x="5057775" y="1808066"/>
            <a:ext cx="3657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Enhanced Focus</a:t>
            </a:r>
            <a:endParaRPr lang="en-US" sz="734" dirty="0"/>
          </a:p>
        </p:txBody>
      </p:sp>
      <p:sp>
        <p:nvSpPr>
          <p:cNvPr id="6" name="Text 3"/>
          <p:cNvSpPr/>
          <p:nvPr/>
        </p:nvSpPr>
        <p:spPr>
          <a:xfrm>
            <a:off x="5057775" y="2013449"/>
            <a:ext cx="347755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Biophilic elements help restore our attention capacity by allowing the</a:t>
            </a:r>
            <a:endParaRPr lang="en-US" sz="780" dirty="0"/>
          </a:p>
        </p:txBody>
      </p:sp>
      <p:sp>
        <p:nvSpPr>
          <p:cNvPr id="7" name="Text 4"/>
          <p:cNvSpPr/>
          <p:nvPr/>
        </p:nvSpPr>
        <p:spPr>
          <a:xfrm>
            <a:off x="5057775" y="2184899"/>
            <a:ext cx="2733880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brain to recover from the fatigue of directed attention.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5057775" y="2515298"/>
            <a:ext cx="3657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Cognitive Boost</a:t>
            </a:r>
            <a:endParaRPr lang="en-US" sz="734" dirty="0"/>
          </a:p>
        </p:txBody>
      </p:sp>
      <p:sp>
        <p:nvSpPr>
          <p:cNvPr id="9" name="Text 6"/>
          <p:cNvSpPr/>
          <p:nvPr/>
        </p:nvSpPr>
        <p:spPr>
          <a:xfrm>
            <a:off x="5057775" y="2720680"/>
            <a:ext cx="3441864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Looking at natural scenes triggers a restorative process that leads to</a:t>
            </a:r>
            <a:endParaRPr lang="en-US" sz="780" dirty="0"/>
          </a:p>
        </p:txBody>
      </p:sp>
      <p:sp>
        <p:nvSpPr>
          <p:cNvPr id="10" name="Text 7"/>
          <p:cNvSpPr/>
          <p:nvPr/>
        </p:nvSpPr>
        <p:spPr>
          <a:xfrm>
            <a:off x="5057775" y="2892130"/>
            <a:ext cx="3211813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improved focus, enhanced problem-solving skills, and increased</a:t>
            </a:r>
            <a:endParaRPr lang="en-US" sz="780" dirty="0"/>
          </a:p>
        </p:txBody>
      </p:sp>
      <p:sp>
        <p:nvSpPr>
          <p:cNvPr id="11" name="Text 8"/>
          <p:cNvSpPr/>
          <p:nvPr/>
        </p:nvSpPr>
        <p:spPr>
          <a:xfrm>
            <a:off x="5057775" y="3063580"/>
            <a:ext cx="480278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creativity.</a:t>
            </a:r>
            <a:endParaRPr lang="en-US" sz="780" dirty="0"/>
          </a:p>
        </p:txBody>
      </p:sp>
      <p:sp>
        <p:nvSpPr>
          <p:cNvPr id="12" name="Text 9"/>
          <p:cNvSpPr/>
          <p:nvPr/>
        </p:nvSpPr>
        <p:spPr>
          <a:xfrm>
            <a:off x="5057775" y="3393979"/>
            <a:ext cx="3657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Healing Effect</a:t>
            </a:r>
            <a:endParaRPr lang="en-US" sz="734" dirty="0"/>
          </a:p>
        </p:txBody>
      </p:sp>
      <p:sp>
        <p:nvSpPr>
          <p:cNvPr id="13" name="Text 10"/>
          <p:cNvSpPr/>
          <p:nvPr/>
        </p:nvSpPr>
        <p:spPr>
          <a:xfrm>
            <a:off x="5057775" y="3599362"/>
            <a:ext cx="3616216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In clinical settings, patients with views of nature or plants in their rooms</a:t>
            </a:r>
            <a:endParaRPr lang="en-US" sz="780" dirty="0"/>
          </a:p>
        </p:txBody>
      </p:sp>
      <p:sp>
        <p:nvSpPr>
          <p:cNvPr id="14" name="Text 11"/>
          <p:cNvSpPr/>
          <p:nvPr/>
        </p:nvSpPr>
        <p:spPr>
          <a:xfrm>
            <a:off x="5057775" y="3770812"/>
            <a:ext cx="3111298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report significantly less pain and require less pain medication.</a:t>
            </a:r>
            <a:endParaRPr lang="en-US" sz="780" dirty="0"/>
          </a:p>
        </p:txBody>
      </p:sp>
      <p:sp>
        <p:nvSpPr>
          <p:cNvPr id="15" name="Text 12"/>
          <p:cNvSpPr/>
          <p:nvPr/>
        </p:nvSpPr>
        <p:spPr>
          <a:xfrm>
            <a:off x="5057775" y="4101210"/>
            <a:ext cx="3657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Physiological Link</a:t>
            </a:r>
            <a:endParaRPr lang="en-US" sz="734" dirty="0"/>
          </a:p>
        </p:txBody>
      </p:sp>
      <p:sp>
        <p:nvSpPr>
          <p:cNvPr id="16" name="Text 13"/>
          <p:cNvSpPr/>
          <p:nvPr/>
        </p:nvSpPr>
        <p:spPr>
          <a:xfrm>
            <a:off x="5057775" y="4306593"/>
            <a:ext cx="3546146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These findings demonstrate a direct physiological connection between</a:t>
            </a:r>
            <a:endParaRPr lang="en-US" sz="780" dirty="0"/>
          </a:p>
        </p:txBody>
      </p:sp>
      <p:sp>
        <p:nvSpPr>
          <p:cNvPr id="17" name="Text 14"/>
          <p:cNvSpPr/>
          <p:nvPr/>
        </p:nvSpPr>
        <p:spPr>
          <a:xfrm>
            <a:off x="5057775" y="4478043"/>
            <a:ext cx="3121261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nature exposure and recovery, healing, and overall well-being.</a:t>
            </a:r>
            <a:endParaRPr lang="en-US" sz="7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910130"/>
            <a:ext cx="3857625" cy="594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602" b="1" dirty="0">
                <a:solidFill>
                  <a:srgbClr val="1A4D2E"/>
                </a:solidFill>
              </a:rPr>
              <a:t>Air Quality: Separating Myth from Reality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428625" y="1754488"/>
            <a:ext cx="3857625" cy="12680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spc="1" kern="0" dirty="0">
                <a:solidFill>
                  <a:srgbClr val="4F7942"/>
                </a:solidFill>
              </a:rPr>
              <a:t>The Myth</a:t>
            </a:r>
            <a:endParaRPr lang="en-US" sz="634" dirty="0"/>
          </a:p>
        </p:txBody>
      </p:sp>
      <p:sp>
        <p:nvSpPr>
          <p:cNvPr id="5" name="Text 2"/>
          <p:cNvSpPr/>
          <p:nvPr/>
        </p:nvSpPr>
        <p:spPr>
          <a:xfrm>
            <a:off x="428625" y="1924152"/>
            <a:ext cx="3857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For decades, the idea that a few houseplants are powerful air purifiers has been widely accepted as fact.</a:t>
            </a:r>
            <a:endParaRPr lang="en-US" sz="780" dirty="0"/>
          </a:p>
        </p:txBody>
      </p:sp>
      <p:sp>
        <p:nvSpPr>
          <p:cNvPr id="6" name="Text 3"/>
          <p:cNvSpPr/>
          <p:nvPr/>
        </p:nvSpPr>
        <p:spPr>
          <a:xfrm>
            <a:off x="428625" y="2438502"/>
            <a:ext cx="3857625" cy="12680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spc="1" kern="0" dirty="0">
                <a:solidFill>
                  <a:srgbClr val="4F7942"/>
                </a:solidFill>
              </a:rPr>
              <a:t>The Origin</a:t>
            </a:r>
            <a:endParaRPr lang="en-US" sz="634" dirty="0"/>
          </a:p>
        </p:txBody>
      </p:sp>
      <p:sp>
        <p:nvSpPr>
          <p:cNvPr id="7" name="Text 4"/>
          <p:cNvSpPr/>
          <p:nvPr/>
        </p:nvSpPr>
        <p:spPr>
          <a:xfrm>
            <a:off x="428625" y="2608166"/>
            <a:ext cx="38576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This belief largely stems from the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1989 NASA Clean Air Study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, which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showed that certain plants could effectively remove volatile organic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compounds (VOCs) like formaldehyde and benzene.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428625" y="3293966"/>
            <a:ext cx="3857625" cy="12680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spc="1" kern="0" dirty="0">
                <a:solidFill>
                  <a:srgbClr val="4F7942"/>
                </a:solidFill>
              </a:rPr>
              <a:t>The Nuance</a:t>
            </a:r>
            <a:endParaRPr lang="en-US" sz="634" dirty="0"/>
          </a:p>
        </p:txBody>
      </p:sp>
      <p:sp>
        <p:nvSpPr>
          <p:cNvPr id="9" name="Text 6"/>
          <p:cNvSpPr/>
          <p:nvPr/>
        </p:nvSpPr>
        <p:spPr>
          <a:xfrm>
            <a:off x="428625" y="3463630"/>
            <a:ext cx="3857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The NASA study was conducted in a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small, sealed chamber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—a controlled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environment very different from a typical home or office.</a:t>
            </a:r>
            <a:endParaRPr lang="en-US" sz="780" dirty="0"/>
          </a:p>
        </p:txBody>
      </p:sp>
      <p:sp>
        <p:nvSpPr>
          <p:cNvPr id="10" name="Text 7"/>
          <p:cNvSpPr/>
          <p:nvPr/>
        </p:nvSpPr>
        <p:spPr>
          <a:xfrm>
            <a:off x="428625" y="3977980"/>
            <a:ext cx="3857625" cy="12680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spc="1" kern="0" dirty="0">
                <a:solidFill>
                  <a:srgbClr val="4F7942"/>
                </a:solidFill>
              </a:rPr>
              <a:t>The Reality</a:t>
            </a:r>
            <a:endParaRPr lang="en-US" sz="634" dirty="0"/>
          </a:p>
        </p:txBody>
      </p:sp>
      <p:sp>
        <p:nvSpPr>
          <p:cNvPr id="11" name="Text 8"/>
          <p:cNvSpPr/>
          <p:nvPr/>
        </p:nvSpPr>
        <p:spPr>
          <a:xfrm>
            <a:off x="428625" y="4147645"/>
            <a:ext cx="3857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In a typical, well-ventilated home or office, the rate at which air is exchanged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and filtered often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dwarfs the air-cleaning capacity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 of a few potted plants.</a:t>
            </a:r>
            <a:endParaRPr lang="en-US" sz="780" dirty="0"/>
          </a:p>
        </p:txBody>
      </p:sp>
      <p:sp>
        <p:nvSpPr>
          <p:cNvPr id="12" name="Shape 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357188"/>
            <a:ext cx="3857625" cy="5200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97" b="1" dirty="0">
                <a:solidFill>
                  <a:srgbClr val="1A4D2E"/>
                </a:solidFill>
              </a:rPr>
              <a:t>The True Benefits: Humidity, Perception &amp; Microbial Diversity</a:t>
            </a:r>
            <a:endParaRPr lang="en-US" sz="1397" dirty="0"/>
          </a:p>
        </p:txBody>
      </p:sp>
      <p:sp>
        <p:nvSpPr>
          <p:cNvPr id="4" name="Shape 1"/>
          <p:cNvSpPr/>
          <p:nvPr/>
        </p:nvSpPr>
        <p:spPr>
          <a:xfrm>
            <a:off x="428625" y="1162980"/>
            <a:ext cx="228600" cy="228600"/>
          </a:xfrm>
          <a:prstGeom prst="ellipse">
            <a:avLst/>
          </a:prstGeom>
          <a:solidFill>
            <a:srgbClr val="4F7942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162980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1</a:t>
            </a:r>
            <a:endParaRPr lang="en-US" sz="683" dirty="0"/>
          </a:p>
        </p:txBody>
      </p:sp>
      <p:sp>
        <p:nvSpPr>
          <p:cNvPr id="6" name="Text 3"/>
          <p:cNvSpPr/>
          <p:nvPr/>
        </p:nvSpPr>
        <p:spPr>
          <a:xfrm>
            <a:off x="428625" y="1463018"/>
            <a:ext cx="385762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1A4D2E"/>
                </a:solidFill>
              </a:rPr>
              <a:t>Humidity Regulation</a:t>
            </a:r>
            <a:endParaRPr lang="en-US" sz="784" dirty="0"/>
          </a:p>
        </p:txBody>
      </p:sp>
      <p:sp>
        <p:nvSpPr>
          <p:cNvPr id="7" name="Text 4"/>
          <p:cNvSpPr/>
          <p:nvPr/>
        </p:nvSpPr>
        <p:spPr>
          <a:xfrm>
            <a:off x="428625" y="1661257"/>
            <a:ext cx="3857625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727" dirty="0">
                <a:solidFill>
                  <a:srgbClr val="333333"/>
                </a:solidFill>
              </a:rPr>
              <a:t>Plants naturally release moisture vapor, maintaining optimal indoor humidity levels.</a:t>
            </a:r>
            <a:endParaRPr lang="en-US" sz="727" dirty="0"/>
          </a:p>
        </p:txBody>
      </p:sp>
      <p:sp>
        <p:nvSpPr>
          <p:cNvPr id="8" name="Text 5"/>
          <p:cNvSpPr/>
          <p:nvPr/>
        </p:nvSpPr>
        <p:spPr>
          <a:xfrm>
            <a:off x="428625" y="1989869"/>
            <a:ext cx="385762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674" i="1" dirty="0">
                <a:solidFill>
                  <a:srgbClr val="666666"/>
                </a:solidFill>
              </a:rPr>
              <a:t>Crucial for respiratory health and alleviating dry skin and throat issues.</a:t>
            </a:r>
            <a:endParaRPr lang="en-US" sz="674" dirty="0"/>
          </a:p>
        </p:txBody>
      </p:sp>
      <p:sp>
        <p:nvSpPr>
          <p:cNvPr id="9" name="Shape 6"/>
          <p:cNvSpPr/>
          <p:nvPr/>
        </p:nvSpPr>
        <p:spPr>
          <a:xfrm>
            <a:off x="428625" y="2307766"/>
            <a:ext cx="228600" cy="228600"/>
          </a:xfrm>
          <a:prstGeom prst="ellipse">
            <a:avLst/>
          </a:prstGeom>
          <a:solidFill>
            <a:srgbClr val="4F7942"/>
          </a:solidFill>
          <a:ln/>
        </p:spPr>
      </p:sp>
      <p:sp>
        <p:nvSpPr>
          <p:cNvPr id="10" name="Text 7"/>
          <p:cNvSpPr/>
          <p:nvPr/>
        </p:nvSpPr>
        <p:spPr>
          <a:xfrm>
            <a:off x="428625" y="230776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2</a:t>
            </a:r>
            <a:endParaRPr lang="en-US" sz="683" dirty="0"/>
          </a:p>
        </p:txBody>
      </p:sp>
      <p:sp>
        <p:nvSpPr>
          <p:cNvPr id="11" name="Text 8"/>
          <p:cNvSpPr/>
          <p:nvPr/>
        </p:nvSpPr>
        <p:spPr>
          <a:xfrm>
            <a:off x="428625" y="2607804"/>
            <a:ext cx="385762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1A4D2E"/>
                </a:solidFill>
              </a:rPr>
              <a:t>Psychological Perception</a:t>
            </a:r>
            <a:endParaRPr lang="en-US" sz="784" dirty="0"/>
          </a:p>
        </p:txBody>
      </p:sp>
      <p:sp>
        <p:nvSpPr>
          <p:cNvPr id="12" name="Text 9"/>
          <p:cNvSpPr/>
          <p:nvPr/>
        </p:nvSpPr>
        <p:spPr>
          <a:xfrm>
            <a:off x="428625" y="2806043"/>
            <a:ext cx="3857625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727" dirty="0">
                <a:solidFill>
                  <a:srgbClr val="333333"/>
                </a:solidFill>
              </a:rPr>
              <a:t>The presence of plants makes us feel like the air is cleaner.</a:t>
            </a:r>
            <a:endParaRPr lang="en-US" sz="727" dirty="0"/>
          </a:p>
        </p:txBody>
      </p:sp>
      <p:sp>
        <p:nvSpPr>
          <p:cNvPr id="13" name="Text 10"/>
          <p:cNvSpPr/>
          <p:nvPr/>
        </p:nvSpPr>
        <p:spPr>
          <a:xfrm>
            <a:off x="428625" y="2984636"/>
            <a:ext cx="385762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674" i="1" dirty="0">
                <a:solidFill>
                  <a:srgbClr val="666666"/>
                </a:solidFill>
              </a:rPr>
              <a:t>This perception contributes to the overall stress-reducing effect of biophilic design.</a:t>
            </a:r>
            <a:endParaRPr lang="en-US" sz="674" dirty="0"/>
          </a:p>
        </p:txBody>
      </p:sp>
      <p:sp>
        <p:nvSpPr>
          <p:cNvPr id="14" name="Shape 11"/>
          <p:cNvSpPr/>
          <p:nvPr/>
        </p:nvSpPr>
        <p:spPr>
          <a:xfrm>
            <a:off x="428625" y="3302533"/>
            <a:ext cx="228600" cy="228600"/>
          </a:xfrm>
          <a:prstGeom prst="ellipse">
            <a:avLst/>
          </a:prstGeom>
          <a:solidFill>
            <a:srgbClr val="4F7942"/>
          </a:solidFill>
          <a:ln/>
        </p:spPr>
      </p:sp>
      <p:sp>
        <p:nvSpPr>
          <p:cNvPr id="15" name="Text 12"/>
          <p:cNvSpPr/>
          <p:nvPr/>
        </p:nvSpPr>
        <p:spPr>
          <a:xfrm>
            <a:off x="428625" y="3302533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3</a:t>
            </a:r>
            <a:endParaRPr lang="en-US" sz="683" dirty="0"/>
          </a:p>
        </p:txBody>
      </p:sp>
      <p:sp>
        <p:nvSpPr>
          <p:cNvPr id="16" name="Text 13"/>
          <p:cNvSpPr/>
          <p:nvPr/>
        </p:nvSpPr>
        <p:spPr>
          <a:xfrm>
            <a:off x="428625" y="3602571"/>
            <a:ext cx="385762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1A4D2E"/>
                </a:solidFill>
              </a:rPr>
              <a:t>Microbial Diversity</a:t>
            </a:r>
            <a:endParaRPr lang="en-US" sz="784" dirty="0"/>
          </a:p>
        </p:txBody>
      </p:sp>
      <p:sp>
        <p:nvSpPr>
          <p:cNvPr id="17" name="Text 14"/>
          <p:cNvSpPr/>
          <p:nvPr/>
        </p:nvSpPr>
        <p:spPr>
          <a:xfrm>
            <a:off x="428625" y="3800810"/>
            <a:ext cx="3857625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727" dirty="0">
                <a:solidFill>
                  <a:srgbClr val="333333"/>
                </a:solidFill>
              </a:rPr>
              <a:t>Plants introduce beneficial microbes into the indoor environment.</a:t>
            </a:r>
            <a:endParaRPr lang="en-US" sz="727" dirty="0"/>
          </a:p>
        </p:txBody>
      </p:sp>
      <p:sp>
        <p:nvSpPr>
          <p:cNvPr id="18" name="Text 15"/>
          <p:cNvSpPr/>
          <p:nvPr/>
        </p:nvSpPr>
        <p:spPr>
          <a:xfrm>
            <a:off x="428625" y="3979404"/>
            <a:ext cx="385762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674" i="1" dirty="0">
                <a:solidFill>
                  <a:srgbClr val="666666"/>
                </a:solidFill>
              </a:rPr>
              <a:t>Contributing to a healthier, more balanced ecosystem within your home.</a:t>
            </a:r>
            <a:endParaRPr lang="en-US" sz="674" dirty="0"/>
          </a:p>
        </p:txBody>
      </p:sp>
      <p:sp>
        <p:nvSpPr>
          <p:cNvPr id="19" name="Shape 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1028002"/>
            <a:ext cx="3857625" cy="594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602" b="1" dirty="0">
                <a:solidFill>
                  <a:srgbClr val="1A4D2E"/>
                </a:solidFill>
              </a:rPr>
              <a:t>Strategic Plant Placement: Volume Over Isolation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428625" y="1908079"/>
            <a:ext cx="385762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83" b="1" spc="1" kern="0" dirty="0">
                <a:solidFill>
                  <a:srgbClr val="4F7942"/>
                </a:solidFill>
              </a:rPr>
              <a:t>Focus on Volume</a:t>
            </a:r>
            <a:endParaRPr lang="en-US" sz="683" dirty="0"/>
          </a:p>
        </p:txBody>
      </p:sp>
      <p:sp>
        <p:nvSpPr>
          <p:cNvPr id="5" name="Text 2"/>
          <p:cNvSpPr/>
          <p:nvPr/>
        </p:nvSpPr>
        <p:spPr>
          <a:xfrm>
            <a:off x="428625" y="2100960"/>
            <a:ext cx="3857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Instead of one or two plants, aim for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clusters of greenery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. The more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vegetation, the greater the psychological impact and stress-reducing effect.</a:t>
            </a:r>
            <a:endParaRPr lang="en-US" sz="780" dirty="0"/>
          </a:p>
        </p:txBody>
      </p:sp>
      <p:sp>
        <p:nvSpPr>
          <p:cNvPr id="6" name="Text 3"/>
          <p:cNvSpPr/>
          <p:nvPr/>
        </p:nvSpPr>
        <p:spPr>
          <a:xfrm>
            <a:off x="428625" y="2672460"/>
            <a:ext cx="385762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83" b="1" spc="1" kern="0" dirty="0">
                <a:solidFill>
                  <a:srgbClr val="4F7942"/>
                </a:solidFill>
              </a:rPr>
              <a:t>High-Impact Plants</a:t>
            </a:r>
            <a:endParaRPr lang="en-US" sz="683" dirty="0"/>
          </a:p>
        </p:txBody>
      </p:sp>
      <p:sp>
        <p:nvSpPr>
          <p:cNvPr id="7" name="Text 4"/>
          <p:cNvSpPr/>
          <p:nvPr/>
        </p:nvSpPr>
        <p:spPr>
          <a:xfrm>
            <a:off x="428625" y="2865341"/>
            <a:ext cx="38576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Consider hardy, visually appealing species known for resilience: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Snake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Plants (Sansevieria)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, Pothos, and ZZ Plants. These thrive in various light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conditions and provide maximum visual impact.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428625" y="3608291"/>
            <a:ext cx="385762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83" b="1" spc="1" kern="0" dirty="0">
                <a:solidFill>
                  <a:srgbClr val="4F7942"/>
                </a:solidFill>
              </a:rPr>
              <a:t>Natural Light Integration</a:t>
            </a:r>
            <a:endParaRPr lang="en-US" sz="683" dirty="0"/>
          </a:p>
        </p:txBody>
      </p:sp>
      <p:sp>
        <p:nvSpPr>
          <p:cNvPr id="9" name="Text 6"/>
          <p:cNvSpPr/>
          <p:nvPr/>
        </p:nvSpPr>
        <p:spPr>
          <a:xfrm>
            <a:off x="428625" y="3801173"/>
            <a:ext cx="38576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Place plants where they can thrive, but also where they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draw your eye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toward natural light sources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. This creates a visual connection to windows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and outdoor elements.</a:t>
            </a:r>
            <a:endParaRPr lang="en-US" sz="780" dirty="0"/>
          </a:p>
        </p:txBody>
      </p:sp>
      <p:sp>
        <p:nvSpPr>
          <p:cNvPr id="10" name="Shape 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702962"/>
            <a:ext cx="3857625" cy="594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602" b="1" dirty="0">
                <a:solidFill>
                  <a:srgbClr val="1A4D2E"/>
                </a:solidFill>
              </a:rPr>
              <a:t>Natural Materials &amp; Textures: The Fractal Advantage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428625" y="1583038"/>
            <a:ext cx="385762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83" b="1" spc="1" kern="0" dirty="0">
                <a:solidFill>
                  <a:srgbClr val="4F7942"/>
                </a:solidFill>
              </a:rPr>
              <a:t>The Swap</a:t>
            </a:r>
            <a:endParaRPr lang="en-US" sz="683" dirty="0"/>
          </a:p>
        </p:txBody>
      </p:sp>
      <p:sp>
        <p:nvSpPr>
          <p:cNvPr id="5" name="Text 2"/>
          <p:cNvSpPr/>
          <p:nvPr/>
        </p:nvSpPr>
        <p:spPr>
          <a:xfrm>
            <a:off x="428625" y="1775920"/>
            <a:ext cx="3857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Replace synthetic materials with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natural alternatives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. This simple shift can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dramatically enhance the biophilic quality of your space.</a:t>
            </a:r>
            <a:endParaRPr lang="en-US" sz="780" dirty="0"/>
          </a:p>
        </p:txBody>
      </p:sp>
      <p:sp>
        <p:nvSpPr>
          <p:cNvPr id="6" name="Text 3"/>
          <p:cNvSpPr/>
          <p:nvPr/>
        </p:nvSpPr>
        <p:spPr>
          <a:xfrm>
            <a:off x="428625" y="2318845"/>
            <a:ext cx="385762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83" b="1" spc="1" kern="0" dirty="0">
                <a:solidFill>
                  <a:srgbClr val="4F7942"/>
                </a:solidFill>
              </a:rPr>
              <a:t>Natural Materials</a:t>
            </a:r>
            <a:endParaRPr lang="en-US" sz="683" dirty="0"/>
          </a:p>
        </p:txBody>
      </p:sp>
      <p:sp>
        <p:nvSpPr>
          <p:cNvPr id="7" name="Text 4"/>
          <p:cNvSpPr/>
          <p:nvPr/>
        </p:nvSpPr>
        <p:spPr>
          <a:xfrm>
            <a:off x="428625" y="2511726"/>
            <a:ext cx="3857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Think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4F7942"/>
                </a:solidFill>
              </a:rPr>
              <a:t>wood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,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4F7942"/>
                </a:solidFill>
              </a:rPr>
              <a:t>stone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,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4F7942"/>
                </a:solidFill>
              </a:rPr>
              <a:t>cork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, and natural fibers like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4F7942"/>
                </a:solidFill>
              </a:rPr>
              <a:t>wool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 and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4F7942"/>
                </a:solidFill>
              </a:rPr>
              <a:t>cotton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. Each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brings unique texture and warmth to your environment.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428625" y="3054651"/>
            <a:ext cx="385762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83" b="1" spc="1" kern="0" dirty="0">
                <a:solidFill>
                  <a:srgbClr val="4F7942"/>
                </a:solidFill>
              </a:rPr>
              <a:t>The Fractal Advantage</a:t>
            </a:r>
            <a:endParaRPr lang="en-US" sz="683" dirty="0"/>
          </a:p>
        </p:txBody>
      </p:sp>
      <p:sp>
        <p:nvSpPr>
          <p:cNvPr id="9" name="Text 6"/>
          <p:cNvSpPr/>
          <p:nvPr/>
        </p:nvSpPr>
        <p:spPr>
          <a:xfrm>
            <a:off x="428625" y="3247532"/>
            <a:ext cx="38576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These materials possess a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fractal complexity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 that is inherently pleasing to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the human eye and mind. This mathematical pattern naturally attracts our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attention and creates visual harmony.</a:t>
            </a:r>
            <a:endParaRPr lang="en-US" sz="780" dirty="0"/>
          </a:p>
        </p:txBody>
      </p:sp>
      <p:sp>
        <p:nvSpPr>
          <p:cNvPr id="10" name="Text 7"/>
          <p:cNvSpPr/>
          <p:nvPr/>
        </p:nvSpPr>
        <p:spPr>
          <a:xfrm>
            <a:off x="428625" y="3961907"/>
            <a:ext cx="385762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83" b="1" spc="1" kern="0" dirty="0">
                <a:solidFill>
                  <a:srgbClr val="4F7942"/>
                </a:solidFill>
              </a:rPr>
              <a:t>Natural Patterns</a:t>
            </a:r>
            <a:endParaRPr lang="en-US" sz="683" dirty="0"/>
          </a:p>
        </p:txBody>
      </p:sp>
      <p:sp>
        <p:nvSpPr>
          <p:cNvPr id="11" name="Text 8"/>
          <p:cNvSpPr/>
          <p:nvPr/>
        </p:nvSpPr>
        <p:spPr>
          <a:xfrm>
            <a:off x="428625" y="4154788"/>
            <a:ext cx="38576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Introduce patterns that mimic nature: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wood grain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,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1A4D2E"/>
                </a:solidFill>
              </a:rPr>
              <a:t>stone veining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, or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abstract representations of waves and clouds. These patterns reinforce the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biophilic connection.</a:t>
            </a:r>
            <a:endParaRPr lang="en-US" sz="780" dirty="0"/>
          </a:p>
        </p:txBody>
      </p:sp>
      <p:sp>
        <p:nvSpPr>
          <p:cNvPr id="12" name="Shape 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1106221"/>
            <a:ext cx="8001000" cy="3343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808" b="1" dirty="0">
                <a:solidFill>
                  <a:srgbClr val="1A4D2E"/>
                </a:solidFill>
              </a:rPr>
              <a:t>Optimize Light &amp; View: Circadian Alignment and Connection</a:t>
            </a:r>
            <a:endParaRPr lang="en-US" sz="1808" dirty="0"/>
          </a:p>
        </p:txBody>
      </p:sp>
      <p:sp>
        <p:nvSpPr>
          <p:cNvPr id="4" name="Shape 1"/>
          <p:cNvSpPr/>
          <p:nvPr/>
        </p:nvSpPr>
        <p:spPr>
          <a:xfrm>
            <a:off x="571500" y="1797714"/>
            <a:ext cx="285750" cy="285750"/>
          </a:xfrm>
          <a:prstGeom prst="ellipse">
            <a:avLst/>
          </a:prstGeom>
          <a:solidFill>
            <a:srgbClr val="8FBC8F"/>
          </a:solidFill>
          <a:ln/>
        </p:spPr>
      </p:sp>
      <p:sp>
        <p:nvSpPr>
          <p:cNvPr id="5" name="Text 2"/>
          <p:cNvSpPr/>
          <p:nvPr/>
        </p:nvSpPr>
        <p:spPr>
          <a:xfrm>
            <a:off x="571500" y="1797714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FFFF"/>
                </a:solidFill>
              </a:rPr>
              <a:t>1</a:t>
            </a:r>
            <a:endParaRPr lang="en-US" sz="885" dirty="0"/>
          </a:p>
        </p:txBody>
      </p:sp>
      <p:sp>
        <p:nvSpPr>
          <p:cNvPr id="6" name="Text 3"/>
          <p:cNvSpPr/>
          <p:nvPr/>
        </p:nvSpPr>
        <p:spPr>
          <a:xfrm>
            <a:off x="571500" y="2247770"/>
            <a:ext cx="382190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1A4D2E"/>
                </a:solidFill>
              </a:rPr>
              <a:t>Maximize Natural Light</a:t>
            </a:r>
            <a:endParaRPr lang="en-US" sz="784" dirty="0"/>
          </a:p>
        </p:txBody>
      </p:sp>
      <p:sp>
        <p:nvSpPr>
          <p:cNvPr id="7" name="Text 4"/>
          <p:cNvSpPr/>
          <p:nvPr/>
        </p:nvSpPr>
        <p:spPr>
          <a:xfrm>
            <a:off x="571500" y="2460296"/>
            <a:ext cx="3821906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Keep windows clean and unobstructed. Natural light is the most powerful regulator of your internal biological clock and energy levels throughout the day.</a:t>
            </a:r>
            <a:endParaRPr lang="en-US" sz="780" dirty="0"/>
          </a:p>
        </p:txBody>
      </p:sp>
      <p:sp>
        <p:nvSpPr>
          <p:cNvPr id="8" name="Shape 5"/>
          <p:cNvSpPr/>
          <p:nvPr/>
        </p:nvSpPr>
        <p:spPr>
          <a:xfrm>
            <a:off x="571500" y="3256824"/>
            <a:ext cx="285750" cy="285750"/>
          </a:xfrm>
          <a:prstGeom prst="ellipse">
            <a:avLst/>
          </a:prstGeom>
          <a:solidFill>
            <a:srgbClr val="8FBC8F"/>
          </a:solidFill>
          <a:ln/>
        </p:spPr>
      </p:sp>
      <p:sp>
        <p:nvSpPr>
          <p:cNvPr id="9" name="Text 6"/>
          <p:cNvSpPr/>
          <p:nvPr/>
        </p:nvSpPr>
        <p:spPr>
          <a:xfrm>
            <a:off x="571500" y="3256824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FFFF"/>
                </a:solidFill>
              </a:rPr>
              <a:t>2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571500" y="3706881"/>
            <a:ext cx="382190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1A4D2E"/>
                </a:solidFill>
              </a:rPr>
              <a:t>Circadian Rhythm Regulation</a:t>
            </a:r>
            <a:endParaRPr lang="en-US" sz="784" dirty="0"/>
          </a:p>
        </p:txBody>
      </p:sp>
      <p:sp>
        <p:nvSpPr>
          <p:cNvPr id="11" name="Text 8"/>
          <p:cNvSpPr/>
          <p:nvPr/>
        </p:nvSpPr>
        <p:spPr>
          <a:xfrm>
            <a:off x="571500" y="3919407"/>
            <a:ext cx="3821906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Natural light regulates your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4F7942"/>
                </a:solidFill>
              </a:rPr>
              <a:t>circadian rhythm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, which is fundamental to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sleep quality, energy levels, and mood stability. This is one of the most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powerful biohacks available.</a:t>
            </a:r>
            <a:endParaRPr lang="en-US" sz="780" dirty="0"/>
          </a:p>
        </p:txBody>
      </p:sp>
      <p:sp>
        <p:nvSpPr>
          <p:cNvPr id="12" name="Shape 9"/>
          <p:cNvSpPr/>
          <p:nvPr/>
        </p:nvSpPr>
        <p:spPr>
          <a:xfrm>
            <a:off x="4750594" y="1797714"/>
            <a:ext cx="285750" cy="285750"/>
          </a:xfrm>
          <a:prstGeom prst="ellipse">
            <a:avLst/>
          </a:prstGeom>
          <a:solidFill>
            <a:srgbClr val="8FBC8F"/>
          </a:solidFill>
          <a:ln/>
        </p:spPr>
      </p:sp>
      <p:sp>
        <p:nvSpPr>
          <p:cNvPr id="13" name="Text 10"/>
          <p:cNvSpPr/>
          <p:nvPr/>
        </p:nvSpPr>
        <p:spPr>
          <a:xfrm>
            <a:off x="4750594" y="1797714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FFFF"/>
                </a:solidFill>
              </a:rPr>
              <a:t>3</a:t>
            </a:r>
            <a:endParaRPr lang="en-US" sz="885" dirty="0"/>
          </a:p>
        </p:txBody>
      </p:sp>
      <p:sp>
        <p:nvSpPr>
          <p:cNvPr id="14" name="Text 11"/>
          <p:cNvSpPr/>
          <p:nvPr/>
        </p:nvSpPr>
        <p:spPr>
          <a:xfrm>
            <a:off x="4750594" y="2247770"/>
            <a:ext cx="382190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1A4D2E"/>
                </a:solidFill>
              </a:rPr>
              <a:t>The "View" Effect</a:t>
            </a:r>
            <a:endParaRPr lang="en-US" sz="784" dirty="0"/>
          </a:p>
        </p:txBody>
      </p:sp>
      <p:sp>
        <p:nvSpPr>
          <p:cNvPr id="15" name="Text 12"/>
          <p:cNvSpPr/>
          <p:nvPr/>
        </p:nvSpPr>
        <p:spPr>
          <a:xfrm>
            <a:off x="4750594" y="2460296"/>
            <a:ext cx="3821906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Arrange your furniture so that your primary working or resting spot offers a view of nature—whether it's a window to a tree or a carefully curated indoor plant display.</a:t>
            </a:r>
            <a:endParaRPr lang="en-US" sz="780" dirty="0"/>
          </a:p>
        </p:txBody>
      </p:sp>
      <p:sp>
        <p:nvSpPr>
          <p:cNvPr id="16" name="Shape 13"/>
          <p:cNvSpPr/>
          <p:nvPr/>
        </p:nvSpPr>
        <p:spPr>
          <a:xfrm>
            <a:off x="4750594" y="3256824"/>
            <a:ext cx="285750" cy="285750"/>
          </a:xfrm>
          <a:prstGeom prst="ellipse">
            <a:avLst/>
          </a:prstGeom>
          <a:solidFill>
            <a:srgbClr val="8FBC8F"/>
          </a:solidFill>
          <a:ln/>
        </p:spPr>
      </p:sp>
      <p:sp>
        <p:nvSpPr>
          <p:cNvPr id="17" name="Text 14"/>
          <p:cNvSpPr/>
          <p:nvPr/>
        </p:nvSpPr>
        <p:spPr>
          <a:xfrm>
            <a:off x="4750594" y="3256824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FFFF"/>
                </a:solidFill>
              </a:rPr>
              <a:t>4</a:t>
            </a:r>
            <a:endParaRPr lang="en-US" sz="885" dirty="0"/>
          </a:p>
        </p:txBody>
      </p:sp>
      <p:sp>
        <p:nvSpPr>
          <p:cNvPr id="18" name="Text 15"/>
          <p:cNvSpPr/>
          <p:nvPr/>
        </p:nvSpPr>
        <p:spPr>
          <a:xfrm>
            <a:off x="4750594" y="3706881"/>
            <a:ext cx="382190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1A4D2E"/>
                </a:solidFill>
              </a:rPr>
              <a:t>Continuous Connection</a:t>
            </a:r>
            <a:endParaRPr lang="en-US" sz="784" dirty="0"/>
          </a:p>
        </p:txBody>
      </p:sp>
      <p:sp>
        <p:nvSpPr>
          <p:cNvPr id="19" name="Text 16"/>
          <p:cNvSpPr/>
          <p:nvPr/>
        </p:nvSpPr>
        <p:spPr>
          <a:xfrm>
            <a:off x="4750594" y="3919407"/>
            <a:ext cx="3821906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Both natural windows and indoor plant displays create biophilic connection. 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The key is ensuring your primary spaces offer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4F7942"/>
                </a:solidFill>
              </a:rPr>
              <a:t>visual access to nature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 throughout your day.</a:t>
            </a:r>
            <a:endParaRPr lang="en-US" sz="7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5F9F7"/>
          </a:solidFill>
          <a:ln/>
        </p:spPr>
      </p:sp>
      <p:sp>
        <p:nvSpPr>
          <p:cNvPr id="4" name="Text 1"/>
          <p:cNvSpPr/>
          <p:nvPr/>
        </p:nvSpPr>
        <p:spPr>
          <a:xfrm>
            <a:off x="428625" y="877314"/>
            <a:ext cx="3857625" cy="594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602" b="1" dirty="0">
                <a:solidFill>
                  <a:srgbClr val="1A4D2E"/>
                </a:solidFill>
              </a:rPr>
              <a:t>Your Home is Your Health Lab: Start Your Biohacking Journey</a:t>
            </a:r>
            <a:endParaRPr lang="en-US" sz="1602" dirty="0"/>
          </a:p>
        </p:txBody>
      </p:sp>
      <p:sp>
        <p:nvSpPr>
          <p:cNvPr id="5" name="Text 2"/>
          <p:cNvSpPr/>
          <p:nvPr/>
        </p:nvSpPr>
        <p:spPr>
          <a:xfrm>
            <a:off x="428625" y="1721672"/>
            <a:ext cx="3857625" cy="364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Environmental biohacking through biophilic design is a </a:t>
            </a:r>
            <a:pPr algn="l" indent="0" marL="0">
              <a:lnSpc>
                <a:spcPts val="1400"/>
              </a:lnSpc>
              <a:buNone/>
            </a:pPr>
            <a:r>
              <a:rPr lang="en-US" sz="734" b="1" dirty="0">
                <a:solidFill>
                  <a:srgbClr val="333333"/>
                </a:solidFill>
              </a:rPr>
              <a:t>low-cost, high-impact</a:t>
            </a:r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333333"/>
                </a:solidFill>
              </a:rPr>
              <a:t> way to optimize your health from the outside in.</a:t>
            </a:r>
            <a:endParaRPr lang="en-US" sz="780" dirty="0"/>
          </a:p>
        </p:txBody>
      </p:sp>
      <p:sp>
        <p:nvSpPr>
          <p:cNvPr id="6" name="Shape 3"/>
          <p:cNvSpPr/>
          <p:nvPr/>
        </p:nvSpPr>
        <p:spPr>
          <a:xfrm>
            <a:off x="428625" y="2314603"/>
            <a:ext cx="200025" cy="200025"/>
          </a:xfrm>
          <a:prstGeom prst="ellipse">
            <a:avLst/>
          </a:prstGeom>
          <a:solidFill>
            <a:srgbClr val="4F7942"/>
          </a:solidFill>
          <a:ln/>
        </p:spPr>
      </p:sp>
      <p:sp>
        <p:nvSpPr>
          <p:cNvPr id="7" name="Text 4"/>
          <p:cNvSpPr/>
          <p:nvPr/>
        </p:nvSpPr>
        <p:spPr>
          <a:xfrm>
            <a:off x="428625" y="2314603"/>
            <a:ext cx="2000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</a:rPr>
              <a:t>1</a:t>
            </a:r>
            <a:endParaRPr lang="en-US" sz="634" dirty="0"/>
          </a:p>
        </p:txBody>
      </p:sp>
      <p:sp>
        <p:nvSpPr>
          <p:cNvPr id="8" name="Text 5"/>
          <p:cNvSpPr/>
          <p:nvPr/>
        </p:nvSpPr>
        <p:spPr>
          <a:xfrm>
            <a:off x="714375" y="2300315"/>
            <a:ext cx="3571875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683" b="1" dirty="0">
                <a:solidFill>
                  <a:srgbClr val="333333"/>
                </a:solidFill>
              </a:rPr>
              <a:t>Buy a new plant</a:t>
            </a:r>
            <a:pPr algn="l" indent="0" marL="0">
              <a:lnSpc>
                <a:spcPts val="1300"/>
              </a:lnSpc>
              <a:buNone/>
            </a:pPr>
            <a:r>
              <a:rPr lang="en-US" sz="727" dirty="0">
                <a:solidFill>
                  <a:srgbClr val="333333"/>
                </a:solidFill>
              </a:rPr>
              <a:t> — Start with a hardy species like a Snake Plant or Pothos </a:t>
            </a:r>
            <a:pPr algn="l" indent="0" marL="0">
              <a:lnSpc>
                <a:spcPts val="1300"/>
              </a:lnSpc>
              <a:buNone/>
            </a:pPr>
            <a:r>
              <a:rPr lang="en-US" sz="727" dirty="0">
                <a:solidFill>
                  <a:srgbClr val="333333"/>
                </a:solidFill>
              </a:rPr>
              <a:t>for immediate biophilic impact.</a:t>
            </a:r>
            <a:endParaRPr lang="en-US" sz="683" dirty="0"/>
          </a:p>
        </p:txBody>
      </p:sp>
      <p:sp>
        <p:nvSpPr>
          <p:cNvPr id="9" name="Shape 6"/>
          <p:cNvSpPr/>
          <p:nvPr/>
        </p:nvSpPr>
        <p:spPr>
          <a:xfrm>
            <a:off x="428625" y="2748921"/>
            <a:ext cx="200025" cy="200025"/>
          </a:xfrm>
          <a:prstGeom prst="ellipse">
            <a:avLst/>
          </a:prstGeom>
          <a:solidFill>
            <a:srgbClr val="4F7942"/>
          </a:solidFill>
          <a:ln/>
        </p:spPr>
      </p:sp>
      <p:sp>
        <p:nvSpPr>
          <p:cNvPr id="10" name="Text 7"/>
          <p:cNvSpPr/>
          <p:nvPr/>
        </p:nvSpPr>
        <p:spPr>
          <a:xfrm>
            <a:off x="428625" y="2748921"/>
            <a:ext cx="2000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</a:rPr>
              <a:t>2</a:t>
            </a:r>
            <a:endParaRPr lang="en-US" sz="634" dirty="0"/>
          </a:p>
        </p:txBody>
      </p:sp>
      <p:sp>
        <p:nvSpPr>
          <p:cNvPr id="11" name="Text 8"/>
          <p:cNvSpPr/>
          <p:nvPr/>
        </p:nvSpPr>
        <p:spPr>
          <a:xfrm>
            <a:off x="714375" y="2734633"/>
            <a:ext cx="3571875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683" b="1" dirty="0">
                <a:solidFill>
                  <a:srgbClr val="333333"/>
                </a:solidFill>
              </a:rPr>
              <a:t>Rearrange your desk</a:t>
            </a:r>
            <a:pPr algn="l" indent="0" marL="0">
              <a:lnSpc>
                <a:spcPts val="1300"/>
              </a:lnSpc>
              <a:buNone/>
            </a:pPr>
            <a:r>
              <a:rPr lang="en-US" sz="727" dirty="0">
                <a:solidFill>
                  <a:srgbClr val="333333"/>
                </a:solidFill>
              </a:rPr>
              <a:t> — Position your workspace to face a window or plant </a:t>
            </a:r>
            <a:pPr algn="l" indent="0" marL="0">
              <a:lnSpc>
                <a:spcPts val="1300"/>
              </a:lnSpc>
              <a:buNone/>
            </a:pPr>
            <a:r>
              <a:rPr lang="en-US" sz="727" dirty="0">
                <a:solidFill>
                  <a:srgbClr val="333333"/>
                </a:solidFill>
              </a:rPr>
              <a:t>display for continuous nature connection.</a:t>
            </a:r>
            <a:endParaRPr lang="en-US" sz="683" dirty="0"/>
          </a:p>
        </p:txBody>
      </p:sp>
      <p:sp>
        <p:nvSpPr>
          <p:cNvPr id="12" name="Shape 9"/>
          <p:cNvSpPr/>
          <p:nvPr/>
        </p:nvSpPr>
        <p:spPr>
          <a:xfrm>
            <a:off x="428625" y="3183238"/>
            <a:ext cx="200025" cy="200025"/>
          </a:xfrm>
          <a:prstGeom prst="ellipse">
            <a:avLst/>
          </a:prstGeom>
          <a:solidFill>
            <a:srgbClr val="4F7942"/>
          </a:solidFill>
          <a:ln/>
        </p:spPr>
      </p:sp>
      <p:sp>
        <p:nvSpPr>
          <p:cNvPr id="13" name="Text 10"/>
          <p:cNvSpPr/>
          <p:nvPr/>
        </p:nvSpPr>
        <p:spPr>
          <a:xfrm>
            <a:off x="428625" y="3183238"/>
            <a:ext cx="2000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</a:rPr>
              <a:t>3</a:t>
            </a:r>
            <a:endParaRPr lang="en-US" sz="634" dirty="0"/>
          </a:p>
        </p:txBody>
      </p:sp>
      <p:sp>
        <p:nvSpPr>
          <p:cNvPr id="14" name="Text 11"/>
          <p:cNvSpPr/>
          <p:nvPr/>
        </p:nvSpPr>
        <p:spPr>
          <a:xfrm>
            <a:off x="714375" y="3168951"/>
            <a:ext cx="3571875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683" b="1" dirty="0">
                <a:solidFill>
                  <a:srgbClr val="333333"/>
                </a:solidFill>
              </a:rPr>
              <a:t>Swap one item</a:t>
            </a:r>
            <a:pPr algn="l" indent="0" marL="0">
              <a:lnSpc>
                <a:spcPts val="1300"/>
              </a:lnSpc>
              <a:buNone/>
            </a:pPr>
            <a:r>
              <a:rPr lang="en-US" sz="727" dirty="0">
                <a:solidFill>
                  <a:srgbClr val="333333"/>
                </a:solidFill>
              </a:rPr>
              <a:t> — Replace a plastic item with a wooden or natural material </a:t>
            </a:r>
            <a:pPr algn="l" indent="0" marL="0">
              <a:lnSpc>
                <a:spcPts val="1300"/>
              </a:lnSpc>
              <a:buNone/>
            </a:pPr>
            <a:r>
              <a:rPr lang="en-US" sz="727" dirty="0">
                <a:solidFill>
                  <a:srgbClr val="333333"/>
                </a:solidFill>
              </a:rPr>
              <a:t>alternative to enhance your space.</a:t>
            </a:r>
            <a:endParaRPr lang="en-US" sz="683" dirty="0"/>
          </a:p>
        </p:txBody>
      </p:sp>
      <p:sp>
        <p:nvSpPr>
          <p:cNvPr id="15" name="Shape 12"/>
          <p:cNvSpPr/>
          <p:nvPr/>
        </p:nvSpPr>
        <p:spPr>
          <a:xfrm>
            <a:off x="428625" y="3817581"/>
            <a:ext cx="3857625" cy="877202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28625" y="3817581"/>
            <a:ext cx="3857625" cy="14288"/>
          </a:xfrm>
          <a:prstGeom prst="rect">
            <a:avLst/>
          </a:prstGeom>
          <a:solidFill>
            <a:srgbClr val="4F7942"/>
          </a:solidFill>
          <a:ln/>
        </p:spPr>
      </p:sp>
      <p:sp>
        <p:nvSpPr>
          <p:cNvPr id="17" name="Text 14"/>
          <p:cNvSpPr/>
          <p:nvPr/>
        </p:nvSpPr>
        <p:spPr>
          <a:xfrm>
            <a:off x="428625" y="3980101"/>
            <a:ext cx="310370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1A4D2E"/>
                </a:solidFill>
              </a:rPr>
              <a:t>Your environment is your health lab. Biohack it wisely.</a:t>
            </a:r>
            <a:endParaRPr lang="en-US" sz="784" dirty="0"/>
          </a:p>
        </p:txBody>
      </p:sp>
      <p:sp>
        <p:nvSpPr>
          <p:cNvPr id="18" name="Text 15"/>
          <p:cNvSpPr/>
          <p:nvPr/>
        </p:nvSpPr>
        <p:spPr>
          <a:xfrm>
            <a:off x="428625" y="4207613"/>
            <a:ext cx="3857625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683" b="1" i="1" dirty="0">
                <a:solidFill>
                  <a:srgbClr val="666666"/>
                </a:solidFill>
              </a:rPr>
              <a:t>By consciously integrating the power of plants and natural elements into your indoor spaces, you are actively reducing stress, improving focus, and creating a restorative sanctuary for optimal health and performance.</a:t>
            </a:r>
            <a:endParaRPr lang="en-US" sz="683" dirty="0"/>
          </a:p>
        </p:txBody>
      </p:sp>
      <p:sp>
        <p:nvSpPr>
          <p:cNvPr id="19" name="Shape 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2025-12-12T08:25:21Z</dcterms:created>
  <dcterms:modified xsi:type="dcterms:W3CDTF">2025-12-12T08:25:21Z</dcterms:modified>
</cp:coreProperties>
</file>