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ieeKeYjcajTHsK/cZ0tK3I0oR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customschemas.google.com/relationships/presentationmetadata" Target="metadata"/><Relationship Id="rId10" Type="http://schemas.openxmlformats.org/officeDocument/2006/relationships/slide" Target="slides/slide6.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 name="Shape 22"/>
        <p:cNvGrpSpPr/>
        <p:nvPr/>
      </p:nvGrpSpPr>
      <p:grpSpPr>
        <a:xfrm>
          <a:off x="0" y="0"/>
          <a:ext cx="0" cy="0"/>
          <a:chOff x="0" y="0"/>
          <a:chExt cx="0" cy="0"/>
        </a:xfrm>
      </p:grpSpPr>
      <p:sp>
        <p:nvSpPr>
          <p:cNvPr id="23" name="Google Shape;2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 name="Google Shape;2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 name="Google Shape;2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 name="Google Shape;5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 name="Google Shape;5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 Id="rId4" Type="http://schemas.openxmlformats.org/officeDocument/2006/relationships/hyperlink" Target="http://fitonear.com" TargetMode="External"/><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8.png"/><Relationship Id="rId8"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hyperlink" Target="https://amzn.to/4nJvbgL" TargetMode="External"/><Relationship Id="rId11" Type="http://schemas.openxmlformats.org/officeDocument/2006/relationships/image" Target="../media/image14.png"/><Relationship Id="rId10" Type="http://schemas.openxmlformats.org/officeDocument/2006/relationships/hyperlink" Target="https://amzn.to/3JRcuKi" TargetMode="External"/><Relationship Id="rId12" Type="http://schemas.openxmlformats.org/officeDocument/2006/relationships/image" Target="../media/image9.png"/><Relationship Id="rId9" Type="http://schemas.openxmlformats.org/officeDocument/2006/relationships/image" Target="../media/image5.png"/><Relationship Id="rId5" Type="http://schemas.openxmlformats.org/officeDocument/2006/relationships/hyperlink" Target="https://amzn.to/4nJvbgL" TargetMode="External"/><Relationship Id="rId6" Type="http://schemas.openxmlformats.org/officeDocument/2006/relationships/image" Target="../media/image7.png"/><Relationship Id="rId7" Type="http://schemas.openxmlformats.org/officeDocument/2006/relationships/hyperlink" Target="https://amzn.to/47zpVrw" TargetMode="External"/><Relationship Id="rId8" Type="http://schemas.openxmlformats.org/officeDocument/2006/relationships/hyperlink" Target="https://amzn.to/47zpVrw"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4.png"/><Relationship Id="rId4" Type="http://schemas.openxmlformats.org/officeDocument/2006/relationships/hyperlink" Target="https://amzn.to/3WKOBaj" TargetMode="External"/><Relationship Id="rId5" Type="http://schemas.openxmlformats.org/officeDocument/2006/relationships/image" Target="../media/image13.png"/><Relationship Id="rId6" Type="http://schemas.openxmlformats.org/officeDocument/2006/relationships/hyperlink" Target="https://amzn.to/4hXPZ38" TargetMode="External"/><Relationship Id="rId7" Type="http://schemas.openxmlformats.org/officeDocument/2006/relationships/hyperlink" Target="https://amzn.to/3JRcuKi" TargetMode="External"/><Relationship Id="rId8"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hyperlink" Target="https://amzn.to/47Jqlu8" TargetMode="External"/><Relationship Id="rId9" Type="http://schemas.openxmlformats.org/officeDocument/2006/relationships/image" Target="../media/image17.png"/><Relationship Id="rId5" Type="http://schemas.openxmlformats.org/officeDocument/2006/relationships/image" Target="../media/image11.png"/><Relationship Id="rId6" Type="http://schemas.openxmlformats.org/officeDocument/2006/relationships/hyperlink" Target="https://amzn.to/4qQAvSn" TargetMode="External"/><Relationship Id="rId7" Type="http://schemas.openxmlformats.org/officeDocument/2006/relationships/image" Target="../media/image6.png"/><Relationship Id="rId8" Type="http://schemas.openxmlformats.org/officeDocument/2006/relationships/hyperlink" Target="https://amzn.to/47X5xQ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hyperlink" Target="https://amzn.to/49d4Owe" TargetMode="External"/><Relationship Id="rId9" Type="http://schemas.openxmlformats.org/officeDocument/2006/relationships/image" Target="../media/image19.png"/><Relationship Id="rId5" Type="http://schemas.openxmlformats.org/officeDocument/2006/relationships/image" Target="../media/image16.png"/><Relationship Id="rId6" Type="http://schemas.openxmlformats.org/officeDocument/2006/relationships/hyperlink" Target="https://amzn.to/3WQ1QXb" TargetMode="External"/><Relationship Id="rId7" Type="http://schemas.openxmlformats.org/officeDocument/2006/relationships/image" Target="../media/image18.png"/><Relationship Id="rId8" Type="http://schemas.openxmlformats.org/officeDocument/2006/relationships/hyperlink" Target="http://fitonear.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 name="Shape 15"/>
        <p:cNvGrpSpPr/>
        <p:nvPr/>
      </p:nvGrpSpPr>
      <p:grpSpPr>
        <a:xfrm>
          <a:off x="0" y="0"/>
          <a:ext cx="0" cy="0"/>
          <a:chOff x="0" y="0"/>
          <a:chExt cx="0" cy="0"/>
        </a:xfrm>
      </p:grpSpPr>
      <p:pic>
        <p:nvPicPr>
          <p:cNvPr descr="preencoded.png" id="16" name="Google Shape;16;p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7" name="Google Shape;17;p1"/>
          <p:cNvSpPr/>
          <p:nvPr/>
        </p:nvSpPr>
        <p:spPr>
          <a:xfrm>
            <a:off x="428625" y="1017287"/>
            <a:ext cx="4629150" cy="1508727"/>
          </a:xfrm>
          <a:prstGeom prst="rect">
            <a:avLst/>
          </a:prstGeom>
          <a:noFill/>
          <a:ln>
            <a:noFill/>
          </a:ln>
        </p:spPr>
        <p:txBody>
          <a:bodyPr anchorCtr="0" anchor="t" bIns="0" lIns="0" spcFirstLastPara="1" rIns="0" wrap="square" tIns="0">
            <a:spAutoFit/>
          </a:bodyPr>
          <a:lstStyle/>
          <a:p>
            <a:pPr indent="0" lvl="0" marL="0" marR="0" rtl="0" algn="l">
              <a:lnSpc>
                <a:spcPct val="121469"/>
              </a:lnSpc>
              <a:spcBef>
                <a:spcPts val="0"/>
              </a:spcBef>
              <a:spcAft>
                <a:spcPts val="0"/>
              </a:spcAft>
              <a:buClr>
                <a:srgbClr val="00F0FF"/>
              </a:buClr>
              <a:buSzPts val="3293"/>
              <a:buFont typeface="Calibri"/>
              <a:buNone/>
            </a:pPr>
            <a:r>
              <a:rPr b="1" i="0" lang="en-US" sz="3293" u="none" cap="none" strike="noStrike">
                <a:solidFill>
                  <a:srgbClr val="00F0FF"/>
                </a:solidFill>
                <a:latin typeface="Calibri"/>
                <a:ea typeface="Calibri"/>
                <a:cs typeface="Calibri"/>
                <a:sym typeface="Calibri"/>
              </a:rPr>
              <a:t>The Biohacker's Guide to Essential Supplements</a:t>
            </a:r>
            <a:endParaRPr b="0" i="0" sz="3293" u="none" cap="none" strike="noStrike">
              <a:solidFill>
                <a:schemeClr val="dk1"/>
              </a:solidFill>
              <a:latin typeface="Calibri"/>
              <a:ea typeface="Calibri"/>
              <a:cs typeface="Calibri"/>
              <a:sym typeface="Calibri"/>
            </a:endParaRPr>
          </a:p>
        </p:txBody>
      </p:sp>
      <p:sp>
        <p:nvSpPr>
          <p:cNvPr id="18" name="Google Shape;18;p1"/>
          <p:cNvSpPr/>
          <p:nvPr/>
        </p:nvSpPr>
        <p:spPr>
          <a:xfrm>
            <a:off x="428625" y="2697463"/>
            <a:ext cx="4629150" cy="342900"/>
          </a:xfrm>
          <a:prstGeom prst="rect">
            <a:avLst/>
          </a:prstGeom>
          <a:noFill/>
          <a:ln>
            <a:noFill/>
          </a:ln>
        </p:spPr>
        <p:txBody>
          <a:bodyPr anchorCtr="0" anchor="t" bIns="0" lIns="0" spcFirstLastPara="1" rIns="0" wrap="square" tIns="0">
            <a:spAutoFit/>
          </a:bodyPr>
          <a:lstStyle/>
          <a:p>
            <a:pPr indent="0" lvl="0" marL="0" marR="0" rtl="0" algn="l">
              <a:lnSpc>
                <a:spcPct val="168539"/>
              </a:lnSpc>
              <a:spcBef>
                <a:spcPts val="0"/>
              </a:spcBef>
              <a:spcAft>
                <a:spcPts val="0"/>
              </a:spcAft>
              <a:buClr>
                <a:srgbClr val="FF006E"/>
              </a:buClr>
              <a:buSzPts val="1602"/>
              <a:buFont typeface="Calibri"/>
              <a:buNone/>
            </a:pPr>
            <a:r>
              <a:rPr b="1" i="0" lang="en-US" sz="1602" u="none" cap="none" strike="noStrike">
                <a:solidFill>
                  <a:srgbClr val="FF006E"/>
                </a:solidFill>
                <a:latin typeface="Calibri"/>
                <a:ea typeface="Calibri"/>
                <a:cs typeface="Calibri"/>
                <a:sym typeface="Calibri"/>
              </a:rPr>
              <a:t>Unlock Your Full Potential</a:t>
            </a:r>
            <a:endParaRPr b="0" i="0" sz="1602" u="none" cap="none" strike="noStrike">
              <a:solidFill>
                <a:schemeClr val="dk1"/>
              </a:solidFill>
              <a:latin typeface="Calibri"/>
              <a:ea typeface="Calibri"/>
              <a:cs typeface="Calibri"/>
              <a:sym typeface="Calibri"/>
            </a:endParaRPr>
          </a:p>
        </p:txBody>
      </p:sp>
      <p:sp>
        <p:nvSpPr>
          <p:cNvPr id="19" name="Google Shape;19;p1"/>
          <p:cNvSpPr/>
          <p:nvPr/>
        </p:nvSpPr>
        <p:spPr>
          <a:xfrm>
            <a:off x="428625" y="3154663"/>
            <a:ext cx="4629150" cy="428625"/>
          </a:xfrm>
          <a:prstGeom prst="rect">
            <a:avLst/>
          </a:prstGeom>
          <a:noFill/>
          <a:ln>
            <a:noFill/>
          </a:ln>
        </p:spPr>
        <p:txBody>
          <a:bodyPr anchorCtr="0" anchor="t" bIns="0" lIns="0" spcFirstLastPara="1" rIns="0" wrap="square" tIns="0">
            <a:spAutoFit/>
          </a:bodyPr>
          <a:lstStyle/>
          <a:p>
            <a:pPr indent="0" lvl="0" marL="0" marR="0" rtl="0" algn="l">
              <a:lnSpc>
                <a:spcPct val="161904"/>
              </a:lnSpc>
              <a:spcBef>
                <a:spcPts val="0"/>
              </a:spcBef>
              <a:spcAft>
                <a:spcPts val="0"/>
              </a:spcAft>
              <a:buClr>
                <a:srgbClr val="FFFFFF"/>
              </a:buClr>
              <a:buSzPts val="1050"/>
              <a:buFont typeface="Calibri"/>
              <a:buNone/>
            </a:pPr>
            <a:r>
              <a:rPr b="0" i="0" lang="en-US" sz="1050" u="none" cap="none" strike="noStrike">
                <a:solidFill>
                  <a:srgbClr val="FFFFFF"/>
                </a:solidFill>
                <a:latin typeface="Calibri"/>
                <a:ea typeface="Calibri"/>
                <a:cs typeface="Calibri"/>
                <a:sym typeface="Calibri"/>
              </a:rPr>
              <a:t>Science-Backed Supplements to Optimize Your Biology, Enhance Performance &amp; Build Resilience</a:t>
            </a:r>
            <a:endParaRPr b="0" i="0" sz="1050" u="none" cap="none" strike="noStrike">
              <a:solidFill>
                <a:schemeClr val="dk1"/>
              </a:solidFill>
              <a:latin typeface="Calibri"/>
              <a:ea typeface="Calibri"/>
              <a:cs typeface="Calibri"/>
              <a:sym typeface="Calibri"/>
            </a:endParaRPr>
          </a:p>
        </p:txBody>
      </p:sp>
      <p:sp>
        <p:nvSpPr>
          <p:cNvPr id="20" name="Google Shape;20;p1"/>
          <p:cNvSpPr/>
          <p:nvPr/>
        </p:nvSpPr>
        <p:spPr>
          <a:xfrm>
            <a:off x="428625" y="3869038"/>
            <a:ext cx="4629150" cy="257175"/>
          </a:xfrm>
          <a:prstGeom prst="rect">
            <a:avLst/>
          </a:prstGeom>
          <a:noFill/>
          <a:ln>
            <a:noFill/>
          </a:ln>
        </p:spPr>
        <p:txBody>
          <a:bodyPr anchorCtr="0" anchor="t" bIns="0" lIns="0" spcFirstLastPara="1" rIns="0" wrap="square" tIns="0">
            <a:spAutoFit/>
          </a:bodyPr>
          <a:lstStyle/>
          <a:p>
            <a:pPr indent="0" lvl="0" marL="0" marR="0" rtl="0" algn="l">
              <a:lnSpc>
                <a:spcPct val="167644"/>
              </a:lnSpc>
              <a:spcBef>
                <a:spcPts val="0"/>
              </a:spcBef>
              <a:spcAft>
                <a:spcPts val="0"/>
              </a:spcAft>
              <a:buClr>
                <a:srgbClr val="8B5CF6"/>
              </a:buClr>
              <a:buSzPts val="1193"/>
              <a:buFont typeface="Calibri"/>
              <a:buNone/>
            </a:pPr>
            <a:r>
              <a:rPr b="1" i="0" lang="en-US" sz="1193" u="sng" cap="none" strike="noStrike">
                <a:solidFill>
                  <a:schemeClr val="hlink"/>
                </a:solidFill>
                <a:latin typeface="Calibri"/>
                <a:ea typeface="Calibri"/>
                <a:cs typeface="Calibri"/>
                <a:sym typeface="Calibri"/>
                <a:hlinkClick r:id="rId4"/>
              </a:rPr>
              <a:t>fitonear.com</a:t>
            </a:r>
            <a:endParaRPr b="0" i="0" sz="1193" u="none" cap="none" strike="noStrike">
              <a:solidFill>
                <a:schemeClr val="dk1"/>
              </a:solidFill>
              <a:latin typeface="Calibri"/>
              <a:ea typeface="Calibri"/>
              <a:cs typeface="Calibri"/>
              <a:sym typeface="Calibri"/>
            </a:endParaRPr>
          </a:p>
        </p:txBody>
      </p:sp>
      <p:pic>
        <p:nvPicPr>
          <p:cNvPr descr="preencoded.png" id="21" name="Google Shape;21;p1"/>
          <p:cNvPicPr preferRelativeResize="0"/>
          <p:nvPr/>
        </p:nvPicPr>
        <p:blipFill rotWithShape="1">
          <a:blip r:embed="rId5">
            <a:alphaModFix/>
          </a:blip>
          <a:srcRect b="0" l="0" r="0" t="0"/>
          <a:stretch/>
        </p:blipFill>
        <p:spPr>
          <a:xfrm>
            <a:off x="5886450" y="1787668"/>
            <a:ext cx="2857500" cy="15681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 name="Shape 26"/>
        <p:cNvGrpSpPr/>
        <p:nvPr/>
      </p:nvGrpSpPr>
      <p:grpSpPr>
        <a:xfrm>
          <a:off x="0" y="0"/>
          <a:ext cx="0" cy="0"/>
          <a:chOff x="0" y="0"/>
          <a:chExt cx="0" cy="0"/>
        </a:xfrm>
      </p:grpSpPr>
      <p:pic>
        <p:nvPicPr>
          <p:cNvPr descr="preencoded.png" id="27" name="Google Shape;27;p2"/>
          <p:cNvPicPr preferRelativeResize="0"/>
          <p:nvPr/>
        </p:nvPicPr>
        <p:blipFill rotWithShape="1">
          <a:blip r:embed="rId3">
            <a:alphaModFix/>
          </a:blip>
          <a:srcRect b="0" l="0" r="0" t="0"/>
          <a:stretch/>
        </p:blipFill>
        <p:spPr>
          <a:xfrm>
            <a:off x="0" y="0"/>
            <a:ext cx="9144000" cy="6083517"/>
          </a:xfrm>
          <a:prstGeom prst="rect">
            <a:avLst/>
          </a:prstGeom>
          <a:noFill/>
          <a:ln>
            <a:noFill/>
          </a:ln>
        </p:spPr>
      </p:pic>
      <p:sp>
        <p:nvSpPr>
          <p:cNvPr id="28" name="Google Shape;28;p2"/>
          <p:cNvSpPr/>
          <p:nvPr/>
        </p:nvSpPr>
        <p:spPr>
          <a:xfrm>
            <a:off x="428625" y="428625"/>
            <a:ext cx="4400550" cy="617209"/>
          </a:xfrm>
          <a:prstGeom prst="rect">
            <a:avLst/>
          </a:prstGeom>
          <a:noFill/>
          <a:ln>
            <a:noFill/>
          </a:ln>
        </p:spPr>
        <p:txBody>
          <a:bodyPr anchorCtr="0" anchor="t" bIns="0" lIns="0" spcFirstLastPara="1" rIns="0" wrap="square" tIns="0">
            <a:spAutoFit/>
          </a:bodyPr>
          <a:lstStyle/>
          <a:p>
            <a:pPr indent="0" lvl="0" marL="0" marR="0" rtl="0" algn="l">
              <a:lnSpc>
                <a:spcPct val="132743"/>
              </a:lnSpc>
              <a:spcBef>
                <a:spcPts val="0"/>
              </a:spcBef>
              <a:spcAft>
                <a:spcPts val="0"/>
              </a:spcAft>
              <a:buClr>
                <a:srgbClr val="00F0FF"/>
              </a:buClr>
              <a:buSzPts val="1808"/>
              <a:buFont typeface="Calibri"/>
              <a:buNone/>
            </a:pPr>
            <a:r>
              <a:rPr b="1" i="0" lang="en-US" sz="1808" u="none" cap="none" strike="noStrike">
                <a:solidFill>
                  <a:srgbClr val="00F0FF"/>
                </a:solidFill>
                <a:latin typeface="Calibri"/>
                <a:ea typeface="Calibri"/>
                <a:cs typeface="Calibri"/>
                <a:sym typeface="Calibri"/>
              </a:rPr>
              <a:t>Strategic Supplementation Powers Peak Performance</a:t>
            </a:r>
            <a:endParaRPr b="0" i="0" sz="1808" u="none" cap="none" strike="noStrike">
              <a:solidFill>
                <a:schemeClr val="dk1"/>
              </a:solidFill>
              <a:latin typeface="Calibri"/>
              <a:ea typeface="Calibri"/>
              <a:cs typeface="Calibri"/>
              <a:sym typeface="Calibri"/>
            </a:endParaRPr>
          </a:p>
        </p:txBody>
      </p:sp>
      <p:sp>
        <p:nvSpPr>
          <p:cNvPr id="29" name="Google Shape;29;p2"/>
          <p:cNvSpPr/>
          <p:nvPr/>
        </p:nvSpPr>
        <p:spPr>
          <a:xfrm>
            <a:off x="428625" y="1331584"/>
            <a:ext cx="357188" cy="357188"/>
          </a:xfrm>
          <a:prstGeom prst="rect">
            <a:avLst/>
          </a:prstGeom>
          <a:solidFill>
            <a:srgbClr val="00F0FF">
              <a:alpha val="9803"/>
            </a:srgbClr>
          </a:solidFill>
          <a:ln cap="flat" cmpd="sng" w="18275">
            <a:solidFill>
              <a:srgbClr val="00F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 name="Google Shape;30;p2"/>
          <p:cNvPicPr preferRelativeResize="0"/>
          <p:nvPr/>
        </p:nvPicPr>
        <p:blipFill rotWithShape="1">
          <a:blip r:embed="rId4">
            <a:alphaModFix/>
          </a:blip>
          <a:srcRect b="0" l="0" r="0" t="0"/>
          <a:stretch/>
        </p:blipFill>
        <p:spPr>
          <a:xfrm>
            <a:off x="544711" y="1438740"/>
            <a:ext cx="125016" cy="142875"/>
          </a:xfrm>
          <a:prstGeom prst="rect">
            <a:avLst/>
          </a:prstGeom>
          <a:noFill/>
          <a:ln>
            <a:noFill/>
          </a:ln>
        </p:spPr>
      </p:pic>
      <p:sp>
        <p:nvSpPr>
          <p:cNvPr id="31" name="Google Shape;31;p2"/>
          <p:cNvSpPr/>
          <p:nvPr/>
        </p:nvSpPr>
        <p:spPr>
          <a:xfrm>
            <a:off x="900113" y="1331584"/>
            <a:ext cx="3929063"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Fill Nutritional Gaps</a:t>
            </a:r>
            <a:endParaRPr b="0" i="0" sz="1090" u="none" cap="none" strike="noStrike">
              <a:solidFill>
                <a:schemeClr val="dk1"/>
              </a:solidFill>
              <a:latin typeface="Calibri"/>
              <a:ea typeface="Calibri"/>
              <a:cs typeface="Calibri"/>
              <a:sym typeface="Calibri"/>
            </a:endParaRPr>
          </a:p>
        </p:txBody>
      </p:sp>
      <p:sp>
        <p:nvSpPr>
          <p:cNvPr id="32" name="Google Shape;32;p2"/>
          <p:cNvSpPr/>
          <p:nvPr/>
        </p:nvSpPr>
        <p:spPr>
          <a:xfrm>
            <a:off x="900113" y="1610190"/>
            <a:ext cx="3929063" cy="34290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Modern diets often lack essential nutrients needed for optimal cellular function and energy production</a:t>
            </a:r>
            <a:endParaRPr b="0" i="0" sz="834" u="none" cap="none" strike="noStrike">
              <a:solidFill>
                <a:schemeClr val="dk1"/>
              </a:solidFill>
              <a:latin typeface="Calibri"/>
              <a:ea typeface="Calibri"/>
              <a:cs typeface="Calibri"/>
              <a:sym typeface="Calibri"/>
            </a:endParaRPr>
          </a:p>
        </p:txBody>
      </p:sp>
      <p:sp>
        <p:nvSpPr>
          <p:cNvPr id="33" name="Google Shape;33;p2"/>
          <p:cNvSpPr/>
          <p:nvPr/>
        </p:nvSpPr>
        <p:spPr>
          <a:xfrm>
            <a:off x="428625" y="2124540"/>
            <a:ext cx="357188" cy="357188"/>
          </a:xfrm>
          <a:prstGeom prst="rect">
            <a:avLst/>
          </a:prstGeom>
          <a:solidFill>
            <a:srgbClr val="FF006E">
              <a:alpha val="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4" name="Google Shape;34;p2"/>
          <p:cNvPicPr preferRelativeResize="0"/>
          <p:nvPr/>
        </p:nvPicPr>
        <p:blipFill rotWithShape="1">
          <a:blip r:embed="rId5">
            <a:alphaModFix/>
          </a:blip>
          <a:srcRect b="0" l="0" r="0" t="0"/>
          <a:stretch/>
        </p:blipFill>
        <p:spPr>
          <a:xfrm>
            <a:off x="535781" y="2231696"/>
            <a:ext cx="142875" cy="142875"/>
          </a:xfrm>
          <a:prstGeom prst="rect">
            <a:avLst/>
          </a:prstGeom>
          <a:noFill/>
          <a:ln>
            <a:noFill/>
          </a:ln>
        </p:spPr>
      </p:pic>
      <p:sp>
        <p:nvSpPr>
          <p:cNvPr id="35" name="Google Shape;35;p2"/>
          <p:cNvSpPr/>
          <p:nvPr/>
        </p:nvSpPr>
        <p:spPr>
          <a:xfrm>
            <a:off x="900113" y="2124540"/>
            <a:ext cx="3929063"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Enhance Cognitive Function</a:t>
            </a:r>
            <a:endParaRPr b="0" i="0" sz="1090" u="none" cap="none" strike="noStrike">
              <a:solidFill>
                <a:schemeClr val="dk1"/>
              </a:solidFill>
              <a:latin typeface="Calibri"/>
              <a:ea typeface="Calibri"/>
              <a:cs typeface="Calibri"/>
              <a:sym typeface="Calibri"/>
            </a:endParaRPr>
          </a:p>
        </p:txBody>
      </p:sp>
      <p:sp>
        <p:nvSpPr>
          <p:cNvPr id="36" name="Google Shape;36;p2"/>
          <p:cNvSpPr/>
          <p:nvPr/>
        </p:nvSpPr>
        <p:spPr>
          <a:xfrm>
            <a:off x="900113" y="2403146"/>
            <a:ext cx="3929063" cy="34290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Targeted supplements support brain health, focus, memory, and mental clarity throughout the day</a:t>
            </a:r>
            <a:endParaRPr b="0" i="0" sz="834" u="none" cap="none" strike="noStrike">
              <a:solidFill>
                <a:schemeClr val="dk1"/>
              </a:solidFill>
              <a:latin typeface="Calibri"/>
              <a:ea typeface="Calibri"/>
              <a:cs typeface="Calibri"/>
              <a:sym typeface="Calibri"/>
            </a:endParaRPr>
          </a:p>
        </p:txBody>
      </p:sp>
      <p:sp>
        <p:nvSpPr>
          <p:cNvPr id="37" name="Google Shape;37;p2"/>
          <p:cNvSpPr/>
          <p:nvPr/>
        </p:nvSpPr>
        <p:spPr>
          <a:xfrm>
            <a:off x="428625" y="2917496"/>
            <a:ext cx="357188" cy="357188"/>
          </a:xfrm>
          <a:prstGeom prst="rect">
            <a:avLst/>
          </a:prstGeom>
          <a:solidFill>
            <a:srgbClr val="8B5CF6">
              <a:alpha val="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8" name="Google Shape;38;p2"/>
          <p:cNvPicPr preferRelativeResize="0"/>
          <p:nvPr/>
        </p:nvPicPr>
        <p:blipFill rotWithShape="1">
          <a:blip r:embed="rId6">
            <a:alphaModFix/>
          </a:blip>
          <a:srcRect b="0" l="0" r="0" t="0"/>
          <a:stretch/>
        </p:blipFill>
        <p:spPr>
          <a:xfrm>
            <a:off x="535781" y="3024653"/>
            <a:ext cx="142875" cy="142875"/>
          </a:xfrm>
          <a:prstGeom prst="rect">
            <a:avLst/>
          </a:prstGeom>
          <a:noFill/>
          <a:ln>
            <a:noFill/>
          </a:ln>
        </p:spPr>
      </p:pic>
      <p:sp>
        <p:nvSpPr>
          <p:cNvPr id="39" name="Google Shape;39;p2"/>
          <p:cNvSpPr/>
          <p:nvPr/>
        </p:nvSpPr>
        <p:spPr>
          <a:xfrm>
            <a:off x="900113" y="2917496"/>
            <a:ext cx="3929063"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Build Stress Resilience</a:t>
            </a:r>
            <a:endParaRPr b="0" i="0" sz="1090" u="none" cap="none" strike="noStrike">
              <a:solidFill>
                <a:schemeClr val="dk1"/>
              </a:solidFill>
              <a:latin typeface="Calibri"/>
              <a:ea typeface="Calibri"/>
              <a:cs typeface="Calibri"/>
              <a:sym typeface="Calibri"/>
            </a:endParaRPr>
          </a:p>
        </p:txBody>
      </p:sp>
      <p:sp>
        <p:nvSpPr>
          <p:cNvPr id="40" name="Google Shape;40;p2"/>
          <p:cNvSpPr/>
          <p:nvPr/>
        </p:nvSpPr>
        <p:spPr>
          <a:xfrm>
            <a:off x="900113" y="3196103"/>
            <a:ext cx="3929063" cy="34290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Adaptogenic compounds help your body adapt to physical and mental stress in our fast-paced world</a:t>
            </a:r>
            <a:endParaRPr b="0" i="0" sz="834" u="none" cap="none" strike="noStrike">
              <a:solidFill>
                <a:schemeClr val="dk1"/>
              </a:solidFill>
              <a:latin typeface="Calibri"/>
              <a:ea typeface="Calibri"/>
              <a:cs typeface="Calibri"/>
              <a:sym typeface="Calibri"/>
            </a:endParaRPr>
          </a:p>
        </p:txBody>
      </p:sp>
      <p:sp>
        <p:nvSpPr>
          <p:cNvPr id="41" name="Google Shape;41;p2"/>
          <p:cNvSpPr/>
          <p:nvPr/>
        </p:nvSpPr>
        <p:spPr>
          <a:xfrm>
            <a:off x="428625" y="3710453"/>
            <a:ext cx="357188" cy="357188"/>
          </a:xfrm>
          <a:prstGeom prst="rect">
            <a:avLst/>
          </a:prstGeom>
          <a:solidFill>
            <a:srgbClr val="00F0FF">
              <a:alpha val="9803"/>
            </a:srgbClr>
          </a:solidFill>
          <a:ln cap="flat" cmpd="sng" w="18275">
            <a:solidFill>
              <a:srgbClr val="00F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 name="Google Shape;42;p2"/>
          <p:cNvPicPr preferRelativeResize="0"/>
          <p:nvPr/>
        </p:nvPicPr>
        <p:blipFill rotWithShape="1">
          <a:blip r:embed="rId7">
            <a:alphaModFix/>
          </a:blip>
          <a:srcRect b="0" l="0" r="0" t="0"/>
          <a:stretch/>
        </p:blipFill>
        <p:spPr>
          <a:xfrm>
            <a:off x="535781" y="3817609"/>
            <a:ext cx="142875" cy="142875"/>
          </a:xfrm>
          <a:prstGeom prst="rect">
            <a:avLst/>
          </a:prstGeom>
          <a:noFill/>
          <a:ln>
            <a:noFill/>
          </a:ln>
        </p:spPr>
      </p:pic>
      <p:sp>
        <p:nvSpPr>
          <p:cNvPr id="43" name="Google Shape;43;p2"/>
          <p:cNvSpPr/>
          <p:nvPr/>
        </p:nvSpPr>
        <p:spPr>
          <a:xfrm>
            <a:off x="900113" y="3710453"/>
            <a:ext cx="3929063"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Unlock New Performance Levels</a:t>
            </a:r>
            <a:endParaRPr b="0" i="0" sz="1090" u="none" cap="none" strike="noStrike">
              <a:solidFill>
                <a:schemeClr val="dk1"/>
              </a:solidFill>
              <a:latin typeface="Calibri"/>
              <a:ea typeface="Calibri"/>
              <a:cs typeface="Calibri"/>
              <a:sym typeface="Calibri"/>
            </a:endParaRPr>
          </a:p>
        </p:txBody>
      </p:sp>
      <p:sp>
        <p:nvSpPr>
          <p:cNvPr id="44" name="Google Shape;44;p2"/>
          <p:cNvSpPr/>
          <p:nvPr/>
        </p:nvSpPr>
        <p:spPr>
          <a:xfrm>
            <a:off x="900113" y="3989059"/>
            <a:ext cx="3929063" cy="34290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Science-backed supplementation optimizes biology beyond what diet and exercise alone can achieve</a:t>
            </a:r>
            <a:endParaRPr b="0" i="0" sz="834" u="none" cap="none" strike="noStrike">
              <a:solidFill>
                <a:schemeClr val="dk1"/>
              </a:solidFill>
              <a:latin typeface="Calibri"/>
              <a:ea typeface="Calibri"/>
              <a:cs typeface="Calibri"/>
              <a:sym typeface="Calibri"/>
            </a:endParaRPr>
          </a:p>
        </p:txBody>
      </p:sp>
      <p:sp>
        <p:nvSpPr>
          <p:cNvPr id="45" name="Google Shape;45;p2"/>
          <p:cNvSpPr/>
          <p:nvPr/>
        </p:nvSpPr>
        <p:spPr>
          <a:xfrm>
            <a:off x="428625" y="4546271"/>
            <a:ext cx="4400550" cy="1108621"/>
          </a:xfrm>
          <a:prstGeom prst="rect">
            <a:avLst/>
          </a:prstGeom>
          <a:solidFill>
            <a:srgbClr val="8B5CF6">
              <a:alpha val="4705"/>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428625" y="4546271"/>
            <a:ext cx="21431" cy="1108621"/>
          </a:xfrm>
          <a:prstGeom prst="rect">
            <a:avLst/>
          </a:prstGeom>
          <a:solidFill>
            <a:srgbClr val="976C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428625" y="4546271"/>
            <a:ext cx="4400550" cy="1108621"/>
          </a:xfrm>
          <a:prstGeom prst="rect">
            <a:avLst/>
          </a:prstGeom>
          <a:noFill/>
          <a:ln>
            <a:noFill/>
          </a:ln>
        </p:spPr>
        <p:txBody>
          <a:bodyPr anchorCtr="0" anchor="t" bIns="170050" lIns="170050" spcFirstLastPara="1" rIns="170050" wrap="square" tIns="170050">
            <a:spAutoFit/>
          </a:bodyPr>
          <a:lstStyle/>
          <a:p>
            <a:pPr indent="0" lvl="0" marL="0" marR="0" rtl="0" algn="l">
              <a:lnSpc>
                <a:spcPct val="169851"/>
              </a:lnSpc>
              <a:spcBef>
                <a:spcPts val="0"/>
              </a:spcBef>
              <a:spcAft>
                <a:spcPts val="0"/>
              </a:spcAft>
              <a:buClr>
                <a:srgbClr val="FFFFFF"/>
              </a:buClr>
              <a:buSzPts val="942"/>
              <a:buFont typeface="Calibri"/>
              <a:buNone/>
            </a:pPr>
            <a:r>
              <a:rPr b="0" i="0" lang="en-US" sz="942" u="none" cap="none" strike="noStrike">
                <a:solidFill>
                  <a:srgbClr val="FFFFFF"/>
                </a:solidFill>
                <a:latin typeface="Calibri"/>
                <a:ea typeface="Calibri"/>
                <a:cs typeface="Calibri"/>
                <a:sym typeface="Calibri"/>
              </a:rPr>
              <a:t>In the world of biohacking, we track our sleep, experiment with our diets, and take cold plunges—all in the name of optimizing our biology. Strategic supplementation is one of the most powerful tools in our arsenal.</a:t>
            </a:r>
            <a:endParaRPr b="0" i="0" sz="942" u="none" cap="none" strike="noStrike">
              <a:solidFill>
                <a:schemeClr val="dk1"/>
              </a:solidFill>
              <a:latin typeface="Calibri"/>
              <a:ea typeface="Calibri"/>
              <a:cs typeface="Calibri"/>
              <a:sym typeface="Calibri"/>
            </a:endParaRPr>
          </a:p>
        </p:txBody>
      </p:sp>
      <p:pic>
        <p:nvPicPr>
          <p:cNvPr descr="preencoded.png" id="48" name="Google Shape;48;p2"/>
          <p:cNvPicPr preferRelativeResize="0"/>
          <p:nvPr/>
        </p:nvPicPr>
        <p:blipFill rotWithShape="1">
          <a:blip r:embed="rId8">
            <a:alphaModFix/>
          </a:blip>
          <a:srcRect b="0" l="0" r="0" t="0"/>
          <a:stretch/>
        </p:blipFill>
        <p:spPr>
          <a:xfrm>
            <a:off x="5307806" y="610093"/>
            <a:ext cx="3214688" cy="486333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descr="preencoded.png" id="54" name="Google Shape;54;p3"/>
          <p:cNvPicPr preferRelativeResize="0"/>
          <p:nvPr/>
        </p:nvPicPr>
        <p:blipFill rotWithShape="1">
          <a:blip r:embed="rId3">
            <a:alphaModFix/>
          </a:blip>
          <a:srcRect b="0" l="0" r="0" t="0"/>
          <a:stretch/>
        </p:blipFill>
        <p:spPr>
          <a:xfrm>
            <a:off x="0" y="0"/>
            <a:ext cx="9144000" cy="5970668"/>
          </a:xfrm>
          <a:prstGeom prst="rect">
            <a:avLst/>
          </a:prstGeom>
          <a:noFill/>
          <a:ln>
            <a:noFill/>
          </a:ln>
        </p:spPr>
      </p:pic>
      <p:sp>
        <p:nvSpPr>
          <p:cNvPr id="55" name="Google Shape;55;p3"/>
          <p:cNvSpPr/>
          <p:nvPr/>
        </p:nvSpPr>
        <p:spPr>
          <a:xfrm>
            <a:off x="428625" y="285750"/>
            <a:ext cx="5600700" cy="617209"/>
          </a:xfrm>
          <a:prstGeom prst="rect">
            <a:avLst/>
          </a:prstGeom>
          <a:noFill/>
          <a:ln>
            <a:noFill/>
          </a:ln>
        </p:spPr>
        <p:txBody>
          <a:bodyPr anchorCtr="0" anchor="t" bIns="0" lIns="0" spcFirstLastPara="1" rIns="0" wrap="square" tIns="0">
            <a:spAutoFit/>
          </a:bodyPr>
          <a:lstStyle/>
          <a:p>
            <a:pPr indent="0" lvl="0" marL="0" marR="0" rtl="0" algn="l">
              <a:lnSpc>
                <a:spcPct val="132743"/>
              </a:lnSpc>
              <a:spcBef>
                <a:spcPts val="0"/>
              </a:spcBef>
              <a:spcAft>
                <a:spcPts val="0"/>
              </a:spcAft>
              <a:buClr>
                <a:srgbClr val="00F0FF"/>
              </a:buClr>
              <a:buSzPts val="1808"/>
              <a:buFont typeface="Calibri"/>
              <a:buNone/>
            </a:pPr>
            <a:r>
              <a:rPr b="1" i="0" lang="en-US" sz="1808" u="none" cap="none" strike="noStrike">
                <a:solidFill>
                  <a:srgbClr val="00F0FF"/>
                </a:solidFill>
                <a:latin typeface="Calibri"/>
                <a:ea typeface="Calibri"/>
                <a:cs typeface="Calibri"/>
                <a:sym typeface="Calibri"/>
              </a:rPr>
              <a:t>The Foundational Five - Your Non-Negotiable Daily Stack</a:t>
            </a:r>
            <a:endParaRPr b="0" i="0" sz="1808" u="none" cap="none" strike="noStrike">
              <a:solidFill>
                <a:schemeClr val="dk1"/>
              </a:solidFill>
              <a:latin typeface="Calibri"/>
              <a:ea typeface="Calibri"/>
              <a:cs typeface="Calibri"/>
              <a:sym typeface="Calibri"/>
            </a:endParaRPr>
          </a:p>
        </p:txBody>
      </p:sp>
      <p:sp>
        <p:nvSpPr>
          <p:cNvPr id="56" name="Google Shape;56;p3"/>
          <p:cNvSpPr/>
          <p:nvPr/>
        </p:nvSpPr>
        <p:spPr>
          <a:xfrm>
            <a:off x="428625" y="1102984"/>
            <a:ext cx="5600700" cy="1441586"/>
          </a:xfrm>
          <a:prstGeom prst="rect">
            <a:avLst/>
          </a:prstGeom>
          <a:solidFill>
            <a:srgbClr val="000000">
              <a:alpha val="29803"/>
            </a:srgbClr>
          </a:solidFill>
          <a:ln cap="flat" cmpd="sng" w="18275">
            <a:solidFill>
              <a:srgbClr val="00F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542925" y="1217284"/>
            <a:ext cx="1567300"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1. Vitamin D3 + K2</a:t>
            </a:r>
            <a:endParaRPr b="0" i="0" sz="1090" u="none" cap="none" strike="noStrike">
              <a:solidFill>
                <a:schemeClr val="dk1"/>
              </a:solidFill>
              <a:latin typeface="Calibri"/>
              <a:ea typeface="Calibri"/>
              <a:cs typeface="Calibri"/>
              <a:sym typeface="Calibri"/>
            </a:endParaRPr>
          </a:p>
        </p:txBody>
      </p:sp>
      <p:sp>
        <p:nvSpPr>
          <p:cNvPr id="58" name="Google Shape;58;p3"/>
          <p:cNvSpPr/>
          <p:nvPr/>
        </p:nvSpPr>
        <p:spPr>
          <a:xfrm>
            <a:off x="542925" y="1453028"/>
            <a:ext cx="1567300" cy="17145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00F0FF"/>
              </a:buClr>
              <a:buSzPts val="834"/>
              <a:buFont typeface="Calibri"/>
              <a:buNone/>
            </a:pPr>
            <a:r>
              <a:rPr b="0" i="1" lang="en-US" sz="834" u="none" cap="none" strike="noStrike">
                <a:solidFill>
                  <a:srgbClr val="00F0FF"/>
                </a:solidFill>
                <a:latin typeface="Calibri"/>
                <a:ea typeface="Calibri"/>
                <a:cs typeface="Calibri"/>
                <a:sym typeface="Calibri"/>
              </a:rPr>
              <a:t>The Sunshine and Director Duo</a:t>
            </a:r>
            <a:endParaRPr b="0" i="0" sz="834" u="none" cap="none" strike="noStrike">
              <a:solidFill>
                <a:schemeClr val="dk1"/>
              </a:solidFill>
              <a:latin typeface="Calibri"/>
              <a:ea typeface="Calibri"/>
              <a:cs typeface="Calibri"/>
              <a:sym typeface="Calibri"/>
            </a:endParaRPr>
          </a:p>
        </p:txBody>
      </p:sp>
      <p:sp>
        <p:nvSpPr>
          <p:cNvPr id="59" name="Google Shape;59;p3"/>
          <p:cNvSpPr/>
          <p:nvPr/>
        </p:nvSpPr>
        <p:spPr>
          <a:xfrm>
            <a:off x="5664994" y="1317296"/>
            <a:ext cx="250031" cy="250031"/>
          </a:xfrm>
          <a:prstGeom prst="rect">
            <a:avLst/>
          </a:prstGeom>
          <a:solidFill>
            <a:srgbClr val="000000">
              <a:alpha val="49803"/>
            </a:srgbClr>
          </a:solidFill>
          <a:ln cap="flat" cmpd="sng" w="18275">
            <a:solidFill>
              <a:srgbClr val="00F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5664994" y="1317296"/>
            <a:ext cx="250031" cy="250031"/>
          </a:xfrm>
          <a:prstGeom prst="rect">
            <a:avLst/>
          </a:prstGeom>
          <a:noFill/>
          <a:ln>
            <a:noFill/>
          </a:ln>
        </p:spPr>
        <p:txBody>
          <a:bodyPr anchorCtr="0" anchor="ctr" bIns="0" lIns="0" spcFirstLastPara="1" rIns="0" wrap="square" tIns="0">
            <a:spAutoFit/>
          </a:bodyPr>
          <a:lstStyle/>
          <a:p>
            <a:pPr indent="0" lvl="0" marL="0" marR="0" rtl="0" algn="ctr">
              <a:lnSpc>
                <a:spcPct val="169491"/>
              </a:lnSpc>
              <a:spcBef>
                <a:spcPts val="0"/>
              </a:spcBef>
              <a:spcAft>
                <a:spcPts val="0"/>
              </a:spcAft>
              <a:buClr>
                <a:srgbClr val="00F0FF"/>
              </a:buClr>
              <a:buSzPts val="885"/>
              <a:buFont typeface="Calibri"/>
              <a:buNone/>
            </a:pPr>
            <a:r>
              <a:rPr b="1" i="0" lang="en-US" sz="885" u="none" cap="none" strike="noStrike">
                <a:solidFill>
                  <a:srgbClr val="00F0FF"/>
                </a:solidFill>
                <a:latin typeface="Calibri"/>
                <a:ea typeface="Calibri"/>
                <a:cs typeface="Calibri"/>
                <a:sym typeface="Calibri"/>
              </a:rPr>
              <a:t>1</a:t>
            </a:r>
            <a:endParaRPr b="0" i="0" sz="885" u="none" cap="none" strike="noStrike">
              <a:solidFill>
                <a:schemeClr val="dk1"/>
              </a:solidFill>
              <a:latin typeface="Calibri"/>
              <a:ea typeface="Calibri"/>
              <a:cs typeface="Calibri"/>
              <a:sym typeface="Calibri"/>
            </a:endParaRPr>
          </a:p>
        </p:txBody>
      </p:sp>
      <p:sp>
        <p:nvSpPr>
          <p:cNvPr id="61" name="Google Shape;61;p3"/>
          <p:cNvSpPr/>
          <p:nvPr/>
        </p:nvSpPr>
        <p:spPr>
          <a:xfrm>
            <a:off x="542925" y="1724490"/>
            <a:ext cx="5372100" cy="320018"/>
          </a:xfrm>
          <a:prstGeom prst="rect">
            <a:avLst/>
          </a:prstGeom>
          <a:noFill/>
          <a:ln>
            <a:noFill/>
          </a:ln>
        </p:spPr>
        <p:txBody>
          <a:bodyPr anchorCtr="0" anchor="t" bIns="0" lIns="0" spcFirstLastPara="1" rIns="0" wrap="square" tIns="0">
            <a:spAutoFit/>
          </a:bodyPr>
          <a:lstStyle/>
          <a:p>
            <a:pPr indent="0" lvl="0" marL="0" marR="0" rtl="0" algn="l">
              <a:lnSpc>
                <a:spcPct val="15587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Crucial for immune function, mood regulation, and bone health. K2 directs calcium to bones and away from arteries. 2017 study confirms combined effect superior to either nutrient alone.</a:t>
            </a:r>
            <a:endParaRPr b="0" i="0" sz="834" u="none" cap="none" strike="noStrike">
              <a:solidFill>
                <a:schemeClr val="dk1"/>
              </a:solidFill>
              <a:latin typeface="Calibri"/>
              <a:ea typeface="Calibri"/>
              <a:cs typeface="Calibri"/>
              <a:sym typeface="Calibri"/>
            </a:endParaRPr>
          </a:p>
        </p:txBody>
      </p:sp>
      <p:sp>
        <p:nvSpPr>
          <p:cNvPr id="62" name="Google Shape;62;p3">
            <a:hlinkClick r:id="rId4"/>
          </p:cNvPr>
          <p:cNvSpPr/>
          <p:nvPr/>
        </p:nvSpPr>
        <p:spPr>
          <a:xfrm>
            <a:off x="542925" y="2115945"/>
            <a:ext cx="1420881" cy="285750"/>
          </a:xfrm>
          <a:prstGeom prst="rect">
            <a:avLst/>
          </a:prstGeom>
          <a:solidFill>
            <a:srgbClr val="8B5C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a:hlinkClick r:id="rId5"/>
          </p:cNvPr>
          <p:cNvSpPr/>
          <p:nvPr/>
        </p:nvSpPr>
        <p:spPr>
          <a:xfrm>
            <a:off x="671513" y="2180239"/>
            <a:ext cx="977968" cy="155377"/>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Shop on Amazon</a:t>
            </a:r>
            <a:endParaRPr b="0" i="0" sz="784" u="none" cap="none" strike="noStrike">
              <a:solidFill>
                <a:schemeClr val="dk1"/>
              </a:solidFill>
              <a:latin typeface="Calibri"/>
              <a:ea typeface="Calibri"/>
              <a:cs typeface="Calibri"/>
              <a:sym typeface="Calibri"/>
            </a:endParaRPr>
          </a:p>
        </p:txBody>
      </p:sp>
      <p:pic>
        <p:nvPicPr>
          <p:cNvPr descr="preencoded.png" id="64" name="Google Shape;64;p3"/>
          <p:cNvPicPr preferRelativeResize="0"/>
          <p:nvPr/>
        </p:nvPicPr>
        <p:blipFill rotWithShape="1">
          <a:blip r:embed="rId6">
            <a:alphaModFix/>
          </a:blip>
          <a:srcRect b="0" l="0" r="0" t="0"/>
          <a:stretch/>
        </p:blipFill>
        <p:spPr>
          <a:xfrm>
            <a:off x="1706631" y="2201670"/>
            <a:ext cx="128588" cy="114300"/>
          </a:xfrm>
          <a:prstGeom prst="rect">
            <a:avLst/>
          </a:prstGeom>
          <a:noFill/>
          <a:ln>
            <a:noFill/>
          </a:ln>
        </p:spPr>
      </p:pic>
      <p:sp>
        <p:nvSpPr>
          <p:cNvPr id="65" name="Google Shape;65;p3"/>
          <p:cNvSpPr/>
          <p:nvPr/>
        </p:nvSpPr>
        <p:spPr>
          <a:xfrm>
            <a:off x="428625" y="2644583"/>
            <a:ext cx="5600700" cy="1441586"/>
          </a:xfrm>
          <a:prstGeom prst="rect">
            <a:avLst/>
          </a:prstGeom>
          <a:solidFill>
            <a:srgbClr val="000000">
              <a:alpha val="2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542925" y="2758883"/>
            <a:ext cx="1877941"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2. Magnesium Glycinate</a:t>
            </a:r>
            <a:endParaRPr b="0" i="0" sz="1090" u="none" cap="none" strike="noStrike">
              <a:solidFill>
                <a:schemeClr val="dk1"/>
              </a:solidFill>
              <a:latin typeface="Calibri"/>
              <a:ea typeface="Calibri"/>
              <a:cs typeface="Calibri"/>
              <a:sym typeface="Calibri"/>
            </a:endParaRPr>
          </a:p>
        </p:txBody>
      </p:sp>
      <p:sp>
        <p:nvSpPr>
          <p:cNvPr id="67" name="Google Shape;67;p3"/>
          <p:cNvSpPr/>
          <p:nvPr/>
        </p:nvSpPr>
        <p:spPr>
          <a:xfrm>
            <a:off x="542925" y="2994627"/>
            <a:ext cx="1877941" cy="17145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00F0FF"/>
              </a:buClr>
              <a:buSzPts val="834"/>
              <a:buFont typeface="Calibri"/>
              <a:buNone/>
            </a:pPr>
            <a:r>
              <a:rPr b="0" i="1" lang="en-US" sz="834" u="none" cap="none" strike="noStrike">
                <a:solidFill>
                  <a:srgbClr val="00F0FF"/>
                </a:solidFill>
                <a:latin typeface="Calibri"/>
                <a:ea typeface="Calibri"/>
                <a:cs typeface="Calibri"/>
                <a:sym typeface="Calibri"/>
              </a:rPr>
              <a:t>The Relaxation Mineral</a:t>
            </a:r>
            <a:endParaRPr b="0" i="0" sz="834" u="none" cap="none" strike="noStrike">
              <a:solidFill>
                <a:schemeClr val="dk1"/>
              </a:solidFill>
              <a:latin typeface="Calibri"/>
              <a:ea typeface="Calibri"/>
              <a:cs typeface="Calibri"/>
              <a:sym typeface="Calibri"/>
            </a:endParaRPr>
          </a:p>
        </p:txBody>
      </p:sp>
      <p:sp>
        <p:nvSpPr>
          <p:cNvPr id="68" name="Google Shape;68;p3"/>
          <p:cNvSpPr/>
          <p:nvPr/>
        </p:nvSpPr>
        <p:spPr>
          <a:xfrm>
            <a:off x="5664994" y="2858895"/>
            <a:ext cx="250031" cy="250031"/>
          </a:xfrm>
          <a:prstGeom prst="rect">
            <a:avLst/>
          </a:prstGeom>
          <a:solidFill>
            <a:srgbClr val="000000">
              <a:alpha val="4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5664994" y="2858895"/>
            <a:ext cx="250031" cy="250031"/>
          </a:xfrm>
          <a:prstGeom prst="rect">
            <a:avLst/>
          </a:prstGeom>
          <a:noFill/>
          <a:ln>
            <a:noFill/>
          </a:ln>
        </p:spPr>
        <p:txBody>
          <a:bodyPr anchorCtr="0" anchor="ctr" bIns="0" lIns="0" spcFirstLastPara="1" rIns="0" wrap="square" tIns="0">
            <a:spAutoFit/>
          </a:bodyPr>
          <a:lstStyle/>
          <a:p>
            <a:pPr indent="0" lvl="0" marL="0" marR="0" rtl="0" algn="ctr">
              <a:lnSpc>
                <a:spcPct val="169491"/>
              </a:lnSpc>
              <a:spcBef>
                <a:spcPts val="0"/>
              </a:spcBef>
              <a:spcAft>
                <a:spcPts val="0"/>
              </a:spcAft>
              <a:buClr>
                <a:srgbClr val="FF006E"/>
              </a:buClr>
              <a:buSzPts val="885"/>
              <a:buFont typeface="Calibri"/>
              <a:buNone/>
            </a:pPr>
            <a:r>
              <a:rPr b="1" i="0" lang="en-US" sz="885" u="none" cap="none" strike="noStrike">
                <a:solidFill>
                  <a:srgbClr val="FF006E"/>
                </a:solidFill>
                <a:latin typeface="Calibri"/>
                <a:ea typeface="Calibri"/>
                <a:cs typeface="Calibri"/>
                <a:sym typeface="Calibri"/>
              </a:rPr>
              <a:t>2</a:t>
            </a:r>
            <a:endParaRPr b="0" i="0" sz="885" u="none" cap="none" strike="noStrike">
              <a:solidFill>
                <a:schemeClr val="dk1"/>
              </a:solidFill>
              <a:latin typeface="Calibri"/>
              <a:ea typeface="Calibri"/>
              <a:cs typeface="Calibri"/>
              <a:sym typeface="Calibri"/>
            </a:endParaRPr>
          </a:p>
        </p:txBody>
      </p:sp>
      <p:sp>
        <p:nvSpPr>
          <p:cNvPr id="70" name="Google Shape;70;p3"/>
          <p:cNvSpPr/>
          <p:nvPr/>
        </p:nvSpPr>
        <p:spPr>
          <a:xfrm>
            <a:off x="542925" y="3266089"/>
            <a:ext cx="5372100" cy="320018"/>
          </a:xfrm>
          <a:prstGeom prst="rect">
            <a:avLst/>
          </a:prstGeom>
          <a:noFill/>
          <a:ln>
            <a:noFill/>
          </a:ln>
        </p:spPr>
        <p:txBody>
          <a:bodyPr anchorCtr="0" anchor="t" bIns="0" lIns="0" spcFirstLastPara="1" rIns="0" wrap="square" tIns="0">
            <a:spAutoFit/>
          </a:bodyPr>
          <a:lstStyle/>
          <a:p>
            <a:pPr indent="0" lvl="0" marL="0" marR="0" rtl="0" algn="l">
              <a:lnSpc>
                <a:spcPct val="15587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Involved in over 300 enzymatic reactions in the body. Key role in muscle relaxation, sleep quality, and stress management. One of the most common nutrient deficiencies.</a:t>
            </a:r>
            <a:endParaRPr b="0" i="0" sz="834" u="none" cap="none" strike="noStrike">
              <a:solidFill>
                <a:schemeClr val="dk1"/>
              </a:solidFill>
              <a:latin typeface="Calibri"/>
              <a:ea typeface="Calibri"/>
              <a:cs typeface="Calibri"/>
              <a:sym typeface="Calibri"/>
            </a:endParaRPr>
          </a:p>
        </p:txBody>
      </p:sp>
      <p:sp>
        <p:nvSpPr>
          <p:cNvPr id="71" name="Google Shape;71;p3">
            <a:hlinkClick r:id="rId7"/>
          </p:cNvPr>
          <p:cNvSpPr/>
          <p:nvPr/>
        </p:nvSpPr>
        <p:spPr>
          <a:xfrm>
            <a:off x="542925" y="3657544"/>
            <a:ext cx="1420881" cy="285750"/>
          </a:xfrm>
          <a:prstGeom prst="rect">
            <a:avLst/>
          </a:prstGeom>
          <a:solidFill>
            <a:srgbClr val="8B5C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a:hlinkClick r:id="rId8"/>
          </p:cNvPr>
          <p:cNvSpPr/>
          <p:nvPr/>
        </p:nvSpPr>
        <p:spPr>
          <a:xfrm>
            <a:off x="671513" y="3721838"/>
            <a:ext cx="977968" cy="155377"/>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Shop on Amazon</a:t>
            </a:r>
            <a:endParaRPr b="0" i="0" sz="784" u="none" cap="none" strike="noStrike">
              <a:solidFill>
                <a:schemeClr val="dk1"/>
              </a:solidFill>
              <a:latin typeface="Calibri"/>
              <a:ea typeface="Calibri"/>
              <a:cs typeface="Calibri"/>
              <a:sym typeface="Calibri"/>
            </a:endParaRPr>
          </a:p>
        </p:txBody>
      </p:sp>
      <p:pic>
        <p:nvPicPr>
          <p:cNvPr descr="preencoded.png" id="73" name="Google Shape;73;p3"/>
          <p:cNvPicPr preferRelativeResize="0"/>
          <p:nvPr/>
        </p:nvPicPr>
        <p:blipFill rotWithShape="1">
          <a:blip r:embed="rId9">
            <a:alphaModFix/>
          </a:blip>
          <a:srcRect b="0" l="0" r="0" t="0"/>
          <a:stretch/>
        </p:blipFill>
        <p:spPr>
          <a:xfrm>
            <a:off x="1706631" y="3743269"/>
            <a:ext cx="128588" cy="114300"/>
          </a:xfrm>
          <a:prstGeom prst="rect">
            <a:avLst/>
          </a:prstGeom>
          <a:noFill/>
          <a:ln>
            <a:noFill/>
          </a:ln>
        </p:spPr>
      </p:pic>
      <p:sp>
        <p:nvSpPr>
          <p:cNvPr id="74" name="Google Shape;74;p3"/>
          <p:cNvSpPr/>
          <p:nvPr/>
        </p:nvSpPr>
        <p:spPr>
          <a:xfrm>
            <a:off x="428625" y="4186182"/>
            <a:ext cx="5600700" cy="1441586"/>
          </a:xfrm>
          <a:prstGeom prst="rect">
            <a:avLst/>
          </a:prstGeom>
          <a:solidFill>
            <a:srgbClr val="000000">
              <a:alpha val="2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542925" y="4300482"/>
            <a:ext cx="1786328"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3. Omega-3 Fatty Acids</a:t>
            </a:r>
            <a:endParaRPr b="0" i="0" sz="1090" u="none" cap="none" strike="noStrike">
              <a:solidFill>
                <a:schemeClr val="dk1"/>
              </a:solidFill>
              <a:latin typeface="Calibri"/>
              <a:ea typeface="Calibri"/>
              <a:cs typeface="Calibri"/>
              <a:sym typeface="Calibri"/>
            </a:endParaRPr>
          </a:p>
        </p:txBody>
      </p:sp>
      <p:sp>
        <p:nvSpPr>
          <p:cNvPr id="76" name="Google Shape;76;p3"/>
          <p:cNvSpPr/>
          <p:nvPr/>
        </p:nvSpPr>
        <p:spPr>
          <a:xfrm>
            <a:off x="542925" y="4536225"/>
            <a:ext cx="1786328" cy="17145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00F0FF"/>
              </a:buClr>
              <a:buSzPts val="834"/>
              <a:buFont typeface="Calibri"/>
              <a:buNone/>
            </a:pPr>
            <a:r>
              <a:rPr b="0" i="1" lang="en-US" sz="834" u="none" cap="none" strike="noStrike">
                <a:solidFill>
                  <a:srgbClr val="00F0FF"/>
                </a:solidFill>
                <a:latin typeface="Calibri"/>
                <a:ea typeface="Calibri"/>
                <a:cs typeface="Calibri"/>
                <a:sym typeface="Calibri"/>
              </a:rPr>
              <a:t>Brain and Body Fuel</a:t>
            </a:r>
            <a:endParaRPr b="0" i="0" sz="834" u="none" cap="none" strike="noStrike">
              <a:solidFill>
                <a:schemeClr val="dk1"/>
              </a:solidFill>
              <a:latin typeface="Calibri"/>
              <a:ea typeface="Calibri"/>
              <a:cs typeface="Calibri"/>
              <a:sym typeface="Calibri"/>
            </a:endParaRPr>
          </a:p>
        </p:txBody>
      </p:sp>
      <p:sp>
        <p:nvSpPr>
          <p:cNvPr id="77" name="Google Shape;77;p3"/>
          <p:cNvSpPr/>
          <p:nvPr/>
        </p:nvSpPr>
        <p:spPr>
          <a:xfrm>
            <a:off x="5664994" y="4400494"/>
            <a:ext cx="250031" cy="250031"/>
          </a:xfrm>
          <a:prstGeom prst="rect">
            <a:avLst/>
          </a:prstGeom>
          <a:solidFill>
            <a:srgbClr val="000000">
              <a:alpha val="4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5664994" y="4400494"/>
            <a:ext cx="250031" cy="250031"/>
          </a:xfrm>
          <a:prstGeom prst="rect">
            <a:avLst/>
          </a:prstGeom>
          <a:noFill/>
          <a:ln>
            <a:noFill/>
          </a:ln>
        </p:spPr>
        <p:txBody>
          <a:bodyPr anchorCtr="0" anchor="ctr" bIns="0" lIns="0" spcFirstLastPara="1" rIns="0" wrap="square" tIns="0">
            <a:spAutoFit/>
          </a:bodyPr>
          <a:lstStyle/>
          <a:p>
            <a:pPr indent="0" lvl="0" marL="0" marR="0" rtl="0" algn="ctr">
              <a:lnSpc>
                <a:spcPct val="169491"/>
              </a:lnSpc>
              <a:spcBef>
                <a:spcPts val="0"/>
              </a:spcBef>
              <a:spcAft>
                <a:spcPts val="0"/>
              </a:spcAft>
              <a:buClr>
                <a:srgbClr val="8B5CF6"/>
              </a:buClr>
              <a:buSzPts val="885"/>
              <a:buFont typeface="Calibri"/>
              <a:buNone/>
            </a:pPr>
            <a:r>
              <a:rPr b="1" i="0" lang="en-US" sz="885" u="none" cap="none" strike="noStrike">
                <a:solidFill>
                  <a:srgbClr val="8B5CF6"/>
                </a:solidFill>
                <a:latin typeface="Calibri"/>
                <a:ea typeface="Calibri"/>
                <a:cs typeface="Calibri"/>
                <a:sym typeface="Calibri"/>
              </a:rPr>
              <a:t>3</a:t>
            </a:r>
            <a:endParaRPr b="0" i="0" sz="885" u="none" cap="none" strike="noStrike">
              <a:solidFill>
                <a:schemeClr val="dk1"/>
              </a:solidFill>
              <a:latin typeface="Calibri"/>
              <a:ea typeface="Calibri"/>
              <a:cs typeface="Calibri"/>
              <a:sym typeface="Calibri"/>
            </a:endParaRPr>
          </a:p>
        </p:txBody>
      </p:sp>
      <p:sp>
        <p:nvSpPr>
          <p:cNvPr id="79" name="Google Shape;79;p3"/>
          <p:cNvSpPr/>
          <p:nvPr/>
        </p:nvSpPr>
        <p:spPr>
          <a:xfrm>
            <a:off x="542925" y="4807688"/>
            <a:ext cx="5372100" cy="320018"/>
          </a:xfrm>
          <a:prstGeom prst="rect">
            <a:avLst/>
          </a:prstGeom>
          <a:noFill/>
          <a:ln>
            <a:noFill/>
          </a:ln>
        </p:spPr>
        <p:txBody>
          <a:bodyPr anchorCtr="0" anchor="t" bIns="0" lIns="0" spcFirstLastPara="1" rIns="0" wrap="square" tIns="0">
            <a:spAutoFit/>
          </a:bodyPr>
          <a:lstStyle/>
          <a:p>
            <a:pPr indent="0" lvl="0" marL="0" marR="0" rtl="0" algn="l">
              <a:lnSpc>
                <a:spcPct val="15587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EPA and DHA critical for brain health and reducing inflammation. Supports cardiovascular function throughout all life stages.</a:t>
            </a:r>
            <a:endParaRPr b="0" i="0" sz="834" u="none" cap="none" strike="noStrike">
              <a:solidFill>
                <a:schemeClr val="dk1"/>
              </a:solidFill>
              <a:latin typeface="Calibri"/>
              <a:ea typeface="Calibri"/>
              <a:cs typeface="Calibri"/>
              <a:sym typeface="Calibri"/>
            </a:endParaRPr>
          </a:p>
        </p:txBody>
      </p:sp>
      <p:sp>
        <p:nvSpPr>
          <p:cNvPr id="80" name="Google Shape;80;p3">
            <a:hlinkClick r:id="rId10"/>
          </p:cNvPr>
          <p:cNvSpPr/>
          <p:nvPr/>
        </p:nvSpPr>
        <p:spPr>
          <a:xfrm>
            <a:off x="542925" y="5199143"/>
            <a:ext cx="1420881" cy="285750"/>
          </a:xfrm>
          <a:prstGeom prst="rect">
            <a:avLst/>
          </a:prstGeom>
          <a:solidFill>
            <a:srgbClr val="8B5C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671513" y="5263437"/>
            <a:ext cx="977968" cy="155377"/>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Shop on Amazon</a:t>
            </a:r>
            <a:endParaRPr b="0" i="0" sz="784" u="none" cap="none" strike="noStrike">
              <a:solidFill>
                <a:schemeClr val="dk1"/>
              </a:solidFill>
              <a:latin typeface="Calibri"/>
              <a:ea typeface="Calibri"/>
              <a:cs typeface="Calibri"/>
              <a:sym typeface="Calibri"/>
            </a:endParaRPr>
          </a:p>
        </p:txBody>
      </p:sp>
      <p:pic>
        <p:nvPicPr>
          <p:cNvPr descr="preencoded.png" id="82" name="Google Shape;82;p3"/>
          <p:cNvPicPr preferRelativeResize="0"/>
          <p:nvPr/>
        </p:nvPicPr>
        <p:blipFill rotWithShape="1">
          <a:blip r:embed="rId11">
            <a:alphaModFix/>
          </a:blip>
          <a:srcRect b="0" l="0" r="0" t="0"/>
          <a:stretch/>
        </p:blipFill>
        <p:spPr>
          <a:xfrm>
            <a:off x="1706631" y="5284868"/>
            <a:ext cx="128588" cy="114300"/>
          </a:xfrm>
          <a:prstGeom prst="rect">
            <a:avLst/>
          </a:prstGeom>
          <a:noFill/>
          <a:ln>
            <a:noFill/>
          </a:ln>
        </p:spPr>
      </p:pic>
      <p:pic>
        <p:nvPicPr>
          <p:cNvPr descr="preencoded.png" id="83" name="Google Shape;83;p3"/>
          <p:cNvPicPr preferRelativeResize="0"/>
          <p:nvPr/>
        </p:nvPicPr>
        <p:blipFill rotWithShape="1">
          <a:blip r:embed="rId12">
            <a:alphaModFix/>
          </a:blip>
          <a:srcRect b="0" l="0" r="0" t="0"/>
          <a:stretch/>
        </p:blipFill>
        <p:spPr>
          <a:xfrm>
            <a:off x="6443663" y="1870909"/>
            <a:ext cx="2143125" cy="2143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preencoded.png" id="89" name="Google Shape;89;p4"/>
          <p:cNvPicPr preferRelativeResize="0"/>
          <p:nvPr/>
        </p:nvPicPr>
        <p:blipFill rotWithShape="1">
          <a:blip r:embed="rId3">
            <a:alphaModFix/>
          </a:blip>
          <a:srcRect b="0" l="0" r="0" t="0"/>
          <a:stretch/>
        </p:blipFill>
        <p:spPr>
          <a:xfrm>
            <a:off x="0" y="0"/>
            <a:ext cx="9144000" cy="5982165"/>
          </a:xfrm>
          <a:prstGeom prst="rect">
            <a:avLst/>
          </a:prstGeom>
          <a:noFill/>
          <a:ln>
            <a:noFill/>
          </a:ln>
        </p:spPr>
      </p:pic>
      <p:sp>
        <p:nvSpPr>
          <p:cNvPr id="90" name="Google Shape;90;p4"/>
          <p:cNvSpPr/>
          <p:nvPr/>
        </p:nvSpPr>
        <p:spPr>
          <a:xfrm>
            <a:off x="428625" y="357188"/>
            <a:ext cx="5600700" cy="617209"/>
          </a:xfrm>
          <a:prstGeom prst="rect">
            <a:avLst/>
          </a:prstGeom>
          <a:noFill/>
          <a:ln>
            <a:noFill/>
          </a:ln>
        </p:spPr>
        <p:txBody>
          <a:bodyPr anchorCtr="0" anchor="t" bIns="0" lIns="0" spcFirstLastPara="1" rIns="0" wrap="square" tIns="0">
            <a:spAutoFit/>
          </a:bodyPr>
          <a:lstStyle/>
          <a:p>
            <a:pPr indent="0" lvl="0" marL="0" marR="0" rtl="0" algn="l">
              <a:lnSpc>
                <a:spcPct val="132743"/>
              </a:lnSpc>
              <a:spcBef>
                <a:spcPts val="0"/>
              </a:spcBef>
              <a:spcAft>
                <a:spcPts val="0"/>
              </a:spcAft>
              <a:buClr>
                <a:srgbClr val="00F0FF"/>
              </a:buClr>
              <a:buSzPts val="1808"/>
              <a:buFont typeface="Calibri"/>
              <a:buNone/>
            </a:pPr>
            <a:r>
              <a:rPr b="1" i="0" lang="en-US" sz="1808" u="none" cap="none" strike="noStrike">
                <a:solidFill>
                  <a:srgbClr val="00F0FF"/>
                </a:solidFill>
                <a:latin typeface="Calibri"/>
                <a:ea typeface="Calibri"/>
                <a:cs typeface="Calibri"/>
                <a:sym typeface="Calibri"/>
              </a:rPr>
              <a:t>The Foundational Five - Complete Your Daily Stack</a:t>
            </a:r>
            <a:endParaRPr b="0" i="0" sz="1808" u="none" cap="none" strike="noStrike">
              <a:solidFill>
                <a:schemeClr val="dk1"/>
              </a:solidFill>
              <a:latin typeface="Calibri"/>
              <a:ea typeface="Calibri"/>
              <a:cs typeface="Calibri"/>
              <a:sym typeface="Calibri"/>
            </a:endParaRPr>
          </a:p>
        </p:txBody>
      </p:sp>
      <p:sp>
        <p:nvSpPr>
          <p:cNvPr id="91" name="Google Shape;91;p4"/>
          <p:cNvSpPr/>
          <p:nvPr/>
        </p:nvSpPr>
        <p:spPr>
          <a:xfrm>
            <a:off x="428625" y="1188709"/>
            <a:ext cx="5600700" cy="1621631"/>
          </a:xfrm>
          <a:prstGeom prst="rect">
            <a:avLst/>
          </a:prstGeom>
          <a:solidFill>
            <a:srgbClr val="000000">
              <a:alpha val="2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4"/>
          <p:cNvSpPr/>
          <p:nvPr/>
        </p:nvSpPr>
        <p:spPr>
          <a:xfrm>
            <a:off x="585788" y="1345871"/>
            <a:ext cx="1947258"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4. Creatine Monohydrate</a:t>
            </a:r>
            <a:endParaRPr b="0" i="0" sz="1090" u="none" cap="none" strike="noStrike">
              <a:solidFill>
                <a:schemeClr val="dk1"/>
              </a:solidFill>
              <a:latin typeface="Calibri"/>
              <a:ea typeface="Calibri"/>
              <a:cs typeface="Calibri"/>
              <a:sym typeface="Calibri"/>
            </a:endParaRPr>
          </a:p>
        </p:txBody>
      </p:sp>
      <p:sp>
        <p:nvSpPr>
          <p:cNvPr id="93" name="Google Shape;93;p4"/>
          <p:cNvSpPr/>
          <p:nvPr/>
        </p:nvSpPr>
        <p:spPr>
          <a:xfrm>
            <a:off x="585788" y="1581615"/>
            <a:ext cx="1947258" cy="17145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00F0FF"/>
              </a:buClr>
              <a:buSzPts val="834"/>
              <a:buFont typeface="Calibri"/>
              <a:buNone/>
            </a:pPr>
            <a:r>
              <a:rPr b="0" i="1" lang="en-US" sz="834" u="none" cap="none" strike="noStrike">
                <a:solidFill>
                  <a:srgbClr val="00F0FF"/>
                </a:solidFill>
                <a:latin typeface="Calibri"/>
                <a:ea typeface="Calibri"/>
                <a:cs typeface="Calibri"/>
                <a:sym typeface="Calibri"/>
              </a:rPr>
              <a:t>More Than Just a Muscle Builder</a:t>
            </a:r>
            <a:endParaRPr b="0" i="0" sz="834" u="none" cap="none" strike="noStrike">
              <a:solidFill>
                <a:schemeClr val="dk1"/>
              </a:solidFill>
              <a:latin typeface="Calibri"/>
              <a:ea typeface="Calibri"/>
              <a:cs typeface="Calibri"/>
              <a:sym typeface="Calibri"/>
            </a:endParaRPr>
          </a:p>
        </p:txBody>
      </p:sp>
      <p:sp>
        <p:nvSpPr>
          <p:cNvPr id="94" name="Google Shape;94;p4"/>
          <p:cNvSpPr/>
          <p:nvPr/>
        </p:nvSpPr>
        <p:spPr>
          <a:xfrm>
            <a:off x="5622131" y="1453028"/>
            <a:ext cx="250031" cy="250031"/>
          </a:xfrm>
          <a:prstGeom prst="rect">
            <a:avLst/>
          </a:prstGeom>
          <a:solidFill>
            <a:srgbClr val="000000">
              <a:alpha val="4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4"/>
          <p:cNvSpPr/>
          <p:nvPr/>
        </p:nvSpPr>
        <p:spPr>
          <a:xfrm>
            <a:off x="5622131" y="1453028"/>
            <a:ext cx="250031" cy="250031"/>
          </a:xfrm>
          <a:prstGeom prst="rect">
            <a:avLst/>
          </a:prstGeom>
          <a:noFill/>
          <a:ln>
            <a:noFill/>
          </a:ln>
        </p:spPr>
        <p:txBody>
          <a:bodyPr anchorCtr="0" anchor="ctr" bIns="0" lIns="0" spcFirstLastPara="1" rIns="0" wrap="square" tIns="0">
            <a:spAutoFit/>
          </a:bodyPr>
          <a:lstStyle/>
          <a:p>
            <a:pPr indent="0" lvl="0" marL="0" marR="0" rtl="0" algn="ctr">
              <a:lnSpc>
                <a:spcPct val="169491"/>
              </a:lnSpc>
              <a:spcBef>
                <a:spcPts val="0"/>
              </a:spcBef>
              <a:spcAft>
                <a:spcPts val="0"/>
              </a:spcAft>
              <a:buClr>
                <a:srgbClr val="FF006E"/>
              </a:buClr>
              <a:buSzPts val="885"/>
              <a:buFont typeface="Calibri"/>
              <a:buNone/>
            </a:pPr>
            <a:r>
              <a:rPr b="1" i="0" lang="en-US" sz="885" u="none" cap="none" strike="noStrike">
                <a:solidFill>
                  <a:srgbClr val="FF006E"/>
                </a:solidFill>
                <a:latin typeface="Calibri"/>
                <a:ea typeface="Calibri"/>
                <a:cs typeface="Calibri"/>
                <a:sym typeface="Calibri"/>
              </a:rPr>
              <a:t>4</a:t>
            </a:r>
            <a:endParaRPr b="0" i="0" sz="885" u="none" cap="none" strike="noStrike">
              <a:solidFill>
                <a:schemeClr val="dk1"/>
              </a:solidFill>
              <a:latin typeface="Calibri"/>
              <a:ea typeface="Calibri"/>
              <a:cs typeface="Calibri"/>
              <a:sym typeface="Calibri"/>
            </a:endParaRPr>
          </a:p>
        </p:txBody>
      </p:sp>
      <p:sp>
        <p:nvSpPr>
          <p:cNvPr id="96" name="Google Shape;96;p4"/>
          <p:cNvSpPr/>
          <p:nvPr/>
        </p:nvSpPr>
        <p:spPr>
          <a:xfrm>
            <a:off x="585788" y="1881653"/>
            <a:ext cx="5286375" cy="34290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Over 500 peer-reviewed studies validate effectiveness. Increases strength and muscle mass while emerging research shows significant cognitive benefits for brain health and mental performance.</a:t>
            </a:r>
            <a:endParaRPr b="0" i="0" sz="834" u="none" cap="none" strike="noStrike">
              <a:solidFill>
                <a:schemeClr val="dk1"/>
              </a:solidFill>
              <a:latin typeface="Calibri"/>
              <a:ea typeface="Calibri"/>
              <a:cs typeface="Calibri"/>
              <a:sym typeface="Calibri"/>
            </a:endParaRPr>
          </a:p>
        </p:txBody>
      </p:sp>
      <p:sp>
        <p:nvSpPr>
          <p:cNvPr id="97" name="Google Shape;97;p4">
            <a:hlinkClick r:id="rId4"/>
          </p:cNvPr>
          <p:cNvSpPr/>
          <p:nvPr/>
        </p:nvSpPr>
        <p:spPr>
          <a:xfrm>
            <a:off x="585788" y="2310278"/>
            <a:ext cx="1449456" cy="314325"/>
          </a:xfrm>
          <a:prstGeom prst="rect">
            <a:avLst/>
          </a:prstGeom>
          <a:solidFill>
            <a:srgbClr val="8B5C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
          <p:cNvSpPr/>
          <p:nvPr/>
        </p:nvSpPr>
        <p:spPr>
          <a:xfrm>
            <a:off x="728663" y="2388859"/>
            <a:ext cx="977968" cy="155377"/>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Shop on Amazon</a:t>
            </a:r>
            <a:endParaRPr b="0" i="0" sz="784" u="none" cap="none" strike="noStrike">
              <a:solidFill>
                <a:schemeClr val="dk1"/>
              </a:solidFill>
              <a:latin typeface="Calibri"/>
              <a:ea typeface="Calibri"/>
              <a:cs typeface="Calibri"/>
              <a:sym typeface="Calibri"/>
            </a:endParaRPr>
          </a:p>
        </p:txBody>
      </p:sp>
      <p:pic>
        <p:nvPicPr>
          <p:cNvPr descr="preencoded.png" id="99" name="Google Shape;99;p4"/>
          <p:cNvPicPr preferRelativeResize="0"/>
          <p:nvPr/>
        </p:nvPicPr>
        <p:blipFill rotWithShape="1">
          <a:blip r:embed="rId5">
            <a:alphaModFix/>
          </a:blip>
          <a:srcRect b="0" l="0" r="0" t="0"/>
          <a:stretch/>
        </p:blipFill>
        <p:spPr>
          <a:xfrm>
            <a:off x="1763781" y="2410290"/>
            <a:ext cx="128588" cy="114300"/>
          </a:xfrm>
          <a:prstGeom prst="rect">
            <a:avLst/>
          </a:prstGeom>
          <a:noFill/>
          <a:ln>
            <a:noFill/>
          </a:ln>
        </p:spPr>
      </p:pic>
      <p:sp>
        <p:nvSpPr>
          <p:cNvPr id="100" name="Google Shape;100;p4"/>
          <p:cNvSpPr/>
          <p:nvPr/>
        </p:nvSpPr>
        <p:spPr>
          <a:xfrm>
            <a:off x="428625" y="2981790"/>
            <a:ext cx="5600700" cy="1793081"/>
          </a:xfrm>
          <a:prstGeom prst="rect">
            <a:avLst/>
          </a:prstGeom>
          <a:solidFill>
            <a:srgbClr val="000000">
              <a:alpha val="2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
          <p:cNvSpPr/>
          <p:nvPr/>
        </p:nvSpPr>
        <p:spPr>
          <a:xfrm>
            <a:off x="585788" y="3138953"/>
            <a:ext cx="1011510"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5. B-Complex</a:t>
            </a:r>
            <a:endParaRPr b="0" i="0" sz="1090" u="none" cap="none" strike="noStrike">
              <a:solidFill>
                <a:schemeClr val="dk1"/>
              </a:solidFill>
              <a:latin typeface="Calibri"/>
              <a:ea typeface="Calibri"/>
              <a:cs typeface="Calibri"/>
              <a:sym typeface="Calibri"/>
            </a:endParaRPr>
          </a:p>
        </p:txBody>
      </p:sp>
      <p:sp>
        <p:nvSpPr>
          <p:cNvPr id="102" name="Google Shape;102;p4"/>
          <p:cNvSpPr/>
          <p:nvPr/>
        </p:nvSpPr>
        <p:spPr>
          <a:xfrm>
            <a:off x="585788" y="3374696"/>
            <a:ext cx="1011510" cy="17145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00F0FF"/>
              </a:buClr>
              <a:buSzPts val="834"/>
              <a:buFont typeface="Calibri"/>
              <a:buNone/>
            </a:pPr>
            <a:r>
              <a:rPr b="0" i="1" lang="en-US" sz="834" u="none" cap="none" strike="noStrike">
                <a:solidFill>
                  <a:srgbClr val="00F0FF"/>
                </a:solidFill>
                <a:latin typeface="Calibri"/>
                <a:ea typeface="Calibri"/>
                <a:cs typeface="Calibri"/>
                <a:sym typeface="Calibri"/>
              </a:rPr>
              <a:t>The Energy Igniters</a:t>
            </a:r>
            <a:endParaRPr b="0" i="0" sz="834" u="none" cap="none" strike="noStrike">
              <a:solidFill>
                <a:schemeClr val="dk1"/>
              </a:solidFill>
              <a:latin typeface="Calibri"/>
              <a:ea typeface="Calibri"/>
              <a:cs typeface="Calibri"/>
              <a:sym typeface="Calibri"/>
            </a:endParaRPr>
          </a:p>
        </p:txBody>
      </p:sp>
      <p:sp>
        <p:nvSpPr>
          <p:cNvPr id="103" name="Google Shape;103;p4"/>
          <p:cNvSpPr/>
          <p:nvPr/>
        </p:nvSpPr>
        <p:spPr>
          <a:xfrm>
            <a:off x="5622131" y="3246109"/>
            <a:ext cx="250031" cy="250031"/>
          </a:xfrm>
          <a:prstGeom prst="rect">
            <a:avLst/>
          </a:prstGeom>
          <a:solidFill>
            <a:srgbClr val="000000">
              <a:alpha val="4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
          <p:cNvSpPr/>
          <p:nvPr/>
        </p:nvSpPr>
        <p:spPr>
          <a:xfrm>
            <a:off x="5622131" y="3246109"/>
            <a:ext cx="250031" cy="250031"/>
          </a:xfrm>
          <a:prstGeom prst="rect">
            <a:avLst/>
          </a:prstGeom>
          <a:noFill/>
          <a:ln>
            <a:noFill/>
          </a:ln>
        </p:spPr>
        <p:txBody>
          <a:bodyPr anchorCtr="0" anchor="ctr" bIns="0" lIns="0" spcFirstLastPara="1" rIns="0" wrap="square" tIns="0">
            <a:spAutoFit/>
          </a:bodyPr>
          <a:lstStyle/>
          <a:p>
            <a:pPr indent="0" lvl="0" marL="0" marR="0" rtl="0" algn="ctr">
              <a:lnSpc>
                <a:spcPct val="169491"/>
              </a:lnSpc>
              <a:spcBef>
                <a:spcPts val="0"/>
              </a:spcBef>
              <a:spcAft>
                <a:spcPts val="0"/>
              </a:spcAft>
              <a:buClr>
                <a:srgbClr val="8B5CF6"/>
              </a:buClr>
              <a:buSzPts val="885"/>
              <a:buFont typeface="Calibri"/>
              <a:buNone/>
            </a:pPr>
            <a:r>
              <a:rPr b="1" i="0" lang="en-US" sz="885" u="none" cap="none" strike="noStrike">
                <a:solidFill>
                  <a:srgbClr val="8B5CF6"/>
                </a:solidFill>
                <a:latin typeface="Calibri"/>
                <a:ea typeface="Calibri"/>
                <a:cs typeface="Calibri"/>
                <a:sym typeface="Calibri"/>
              </a:rPr>
              <a:t>5</a:t>
            </a:r>
            <a:endParaRPr b="0" i="0" sz="885" u="none" cap="none" strike="noStrike">
              <a:solidFill>
                <a:schemeClr val="dk1"/>
              </a:solidFill>
              <a:latin typeface="Calibri"/>
              <a:ea typeface="Calibri"/>
              <a:cs typeface="Calibri"/>
              <a:sym typeface="Calibri"/>
            </a:endParaRPr>
          </a:p>
        </p:txBody>
      </p:sp>
      <p:sp>
        <p:nvSpPr>
          <p:cNvPr id="105" name="Google Shape;105;p4"/>
          <p:cNvSpPr/>
          <p:nvPr/>
        </p:nvSpPr>
        <p:spPr>
          <a:xfrm>
            <a:off x="585788" y="3674734"/>
            <a:ext cx="5286375" cy="34290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FFFFFF"/>
              </a:buClr>
              <a:buSzPts val="834"/>
              <a:buFont typeface="Calibri"/>
              <a:buNone/>
            </a:pPr>
            <a:r>
              <a:rPr b="0" i="0" lang="en-US" sz="834" u="none" cap="none" strike="noStrike">
                <a:solidFill>
                  <a:srgbClr val="FFFFFF"/>
                </a:solidFill>
                <a:latin typeface="Calibri"/>
                <a:ea typeface="Calibri"/>
                <a:cs typeface="Calibri"/>
                <a:sym typeface="Calibri"/>
              </a:rPr>
              <a:t>Essential for energy metabolism, cellular function, and brain health. Complete family of B vitamins ensures you have the energy to power through your day with optimal cellular performance.</a:t>
            </a:r>
            <a:endParaRPr b="0" i="0" sz="834" u="none" cap="none" strike="noStrike">
              <a:solidFill>
                <a:schemeClr val="dk1"/>
              </a:solidFill>
              <a:latin typeface="Calibri"/>
              <a:ea typeface="Calibri"/>
              <a:cs typeface="Calibri"/>
              <a:sym typeface="Calibri"/>
            </a:endParaRPr>
          </a:p>
        </p:txBody>
      </p:sp>
      <p:sp>
        <p:nvSpPr>
          <p:cNvPr id="106" name="Google Shape;106;p4">
            <a:hlinkClick r:id="rId6"/>
          </p:cNvPr>
          <p:cNvSpPr/>
          <p:nvPr/>
        </p:nvSpPr>
        <p:spPr>
          <a:xfrm>
            <a:off x="585788" y="4103359"/>
            <a:ext cx="1449456" cy="314325"/>
          </a:xfrm>
          <a:prstGeom prst="rect">
            <a:avLst/>
          </a:prstGeom>
          <a:solidFill>
            <a:srgbClr val="8B5C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
            <a:hlinkClick r:id="rId7"/>
          </p:cNvPr>
          <p:cNvSpPr/>
          <p:nvPr/>
        </p:nvSpPr>
        <p:spPr>
          <a:xfrm>
            <a:off x="728663" y="4181940"/>
            <a:ext cx="977968" cy="155377"/>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Shop on Amazon</a:t>
            </a:r>
            <a:endParaRPr b="0" i="0" sz="784" u="none" cap="none" strike="noStrike">
              <a:solidFill>
                <a:schemeClr val="dk1"/>
              </a:solidFill>
              <a:latin typeface="Calibri"/>
              <a:ea typeface="Calibri"/>
              <a:cs typeface="Calibri"/>
              <a:sym typeface="Calibri"/>
            </a:endParaRPr>
          </a:p>
        </p:txBody>
      </p:sp>
      <p:pic>
        <p:nvPicPr>
          <p:cNvPr descr="preencoded.png" id="108" name="Google Shape;108;p4"/>
          <p:cNvPicPr preferRelativeResize="0"/>
          <p:nvPr/>
        </p:nvPicPr>
        <p:blipFill rotWithShape="1">
          <a:blip r:embed="rId5">
            <a:alphaModFix/>
          </a:blip>
          <a:srcRect b="0" l="0" r="0" t="0"/>
          <a:stretch/>
        </p:blipFill>
        <p:spPr>
          <a:xfrm>
            <a:off x="1763781" y="4203371"/>
            <a:ext cx="128588" cy="114300"/>
          </a:xfrm>
          <a:prstGeom prst="rect">
            <a:avLst/>
          </a:prstGeom>
          <a:noFill/>
          <a:ln>
            <a:noFill/>
          </a:ln>
        </p:spPr>
      </p:pic>
      <p:sp>
        <p:nvSpPr>
          <p:cNvPr id="109" name="Google Shape;109;p4"/>
          <p:cNvSpPr/>
          <p:nvPr/>
        </p:nvSpPr>
        <p:spPr>
          <a:xfrm>
            <a:off x="428625" y="4753440"/>
            <a:ext cx="5600700" cy="642938"/>
          </a:xfrm>
          <a:prstGeom prst="rect">
            <a:avLst/>
          </a:prstGeom>
          <a:solidFill>
            <a:srgbClr val="00F0FF">
              <a:alpha val="4705"/>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
          <p:cNvSpPr/>
          <p:nvPr/>
        </p:nvSpPr>
        <p:spPr>
          <a:xfrm>
            <a:off x="428625" y="4753440"/>
            <a:ext cx="21431" cy="642938"/>
          </a:xfrm>
          <a:prstGeom prst="rect">
            <a:avLst/>
          </a:prstGeom>
          <a:solidFill>
            <a:srgbClr val="19F2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4"/>
          <p:cNvSpPr/>
          <p:nvPr/>
        </p:nvSpPr>
        <p:spPr>
          <a:xfrm>
            <a:off x="428625" y="4753440"/>
            <a:ext cx="5600700" cy="642938"/>
          </a:xfrm>
          <a:prstGeom prst="rect">
            <a:avLst/>
          </a:prstGeom>
          <a:noFill/>
          <a:ln>
            <a:noFill/>
          </a:ln>
        </p:spPr>
        <p:txBody>
          <a:bodyPr anchorCtr="0" anchor="t" bIns="153025" lIns="153025" spcFirstLastPara="1" rIns="153025" wrap="square" tIns="153025">
            <a:spAutoFit/>
          </a:bodyPr>
          <a:lstStyle/>
          <a:p>
            <a:pPr indent="0" lvl="0" marL="0" marR="0" rtl="0" algn="l">
              <a:lnSpc>
                <a:spcPct val="159235"/>
              </a:lnSpc>
              <a:spcBef>
                <a:spcPts val="0"/>
              </a:spcBef>
              <a:spcAft>
                <a:spcPts val="0"/>
              </a:spcAft>
              <a:buClr>
                <a:srgbClr val="FFFFFF"/>
              </a:buClr>
              <a:buSzPts val="942"/>
              <a:buFont typeface="Calibri"/>
              <a:buNone/>
            </a:pPr>
            <a:r>
              <a:rPr b="0" i="0" lang="en-US" sz="942" u="none" cap="none" strike="noStrike">
                <a:solidFill>
                  <a:srgbClr val="FFFFFF"/>
                </a:solidFill>
                <a:latin typeface="Calibri"/>
                <a:ea typeface="Calibri"/>
                <a:cs typeface="Calibri"/>
                <a:sym typeface="Calibri"/>
              </a:rPr>
              <a:t>Start with these five foundational supplements to build a solid base for your biohacking journey. These are your non-negotiables for optimal health and performance.</a:t>
            </a:r>
            <a:endParaRPr b="0" i="0" sz="942" u="none" cap="none" strike="noStrike">
              <a:solidFill>
                <a:schemeClr val="dk1"/>
              </a:solidFill>
              <a:latin typeface="Calibri"/>
              <a:ea typeface="Calibri"/>
              <a:cs typeface="Calibri"/>
              <a:sym typeface="Calibri"/>
            </a:endParaRPr>
          </a:p>
        </p:txBody>
      </p:sp>
      <p:pic>
        <p:nvPicPr>
          <p:cNvPr descr="preencoded.png" id="112" name="Google Shape;112;p4"/>
          <p:cNvPicPr preferRelativeResize="0"/>
          <p:nvPr/>
        </p:nvPicPr>
        <p:blipFill rotWithShape="1">
          <a:blip r:embed="rId8">
            <a:alphaModFix/>
          </a:blip>
          <a:srcRect b="0" l="0" r="0" t="0"/>
          <a:stretch/>
        </p:blipFill>
        <p:spPr>
          <a:xfrm>
            <a:off x="6443663" y="1679870"/>
            <a:ext cx="2143125" cy="23938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descr="preencoded.png" id="118" name="Google Shape;118;p5"/>
          <p:cNvPicPr preferRelativeResize="0"/>
          <p:nvPr/>
        </p:nvPicPr>
        <p:blipFill rotWithShape="1">
          <a:blip r:embed="rId3">
            <a:alphaModFix/>
          </a:blip>
          <a:srcRect b="0" l="0" r="0" t="0"/>
          <a:stretch/>
        </p:blipFill>
        <p:spPr>
          <a:xfrm>
            <a:off x="0" y="0"/>
            <a:ext cx="9144000" cy="5878581"/>
          </a:xfrm>
          <a:prstGeom prst="rect">
            <a:avLst/>
          </a:prstGeom>
          <a:noFill/>
          <a:ln>
            <a:noFill/>
          </a:ln>
        </p:spPr>
      </p:pic>
      <p:sp>
        <p:nvSpPr>
          <p:cNvPr id="119" name="Google Shape;119;p5"/>
          <p:cNvSpPr/>
          <p:nvPr/>
        </p:nvSpPr>
        <p:spPr>
          <a:xfrm>
            <a:off x="428625" y="285750"/>
            <a:ext cx="5600700" cy="617209"/>
          </a:xfrm>
          <a:prstGeom prst="rect">
            <a:avLst/>
          </a:prstGeom>
          <a:noFill/>
          <a:ln>
            <a:noFill/>
          </a:ln>
        </p:spPr>
        <p:txBody>
          <a:bodyPr anchorCtr="0" anchor="t" bIns="0" lIns="0" spcFirstLastPara="1" rIns="0" wrap="square" tIns="0">
            <a:spAutoFit/>
          </a:bodyPr>
          <a:lstStyle/>
          <a:p>
            <a:pPr indent="0" lvl="0" marL="0" marR="0" rtl="0" algn="l">
              <a:lnSpc>
                <a:spcPct val="132743"/>
              </a:lnSpc>
              <a:spcBef>
                <a:spcPts val="0"/>
              </a:spcBef>
              <a:spcAft>
                <a:spcPts val="0"/>
              </a:spcAft>
              <a:buClr>
                <a:srgbClr val="00F0FF"/>
              </a:buClr>
              <a:buSzPts val="1808"/>
              <a:buFont typeface="Calibri"/>
              <a:buNone/>
            </a:pPr>
            <a:r>
              <a:rPr b="1" i="0" lang="en-US" sz="1808" u="none" cap="none" strike="noStrike">
                <a:solidFill>
                  <a:srgbClr val="00F0FF"/>
                </a:solidFill>
                <a:latin typeface="Calibri"/>
                <a:ea typeface="Calibri"/>
                <a:cs typeface="Calibri"/>
                <a:sym typeface="Calibri"/>
              </a:rPr>
              <a:t>Next Level Biohacks - Performance &amp; Longevity Boosters</a:t>
            </a:r>
            <a:endParaRPr b="0" i="0" sz="1808" u="none" cap="none" strike="noStrike">
              <a:solidFill>
                <a:schemeClr val="dk1"/>
              </a:solidFill>
              <a:latin typeface="Calibri"/>
              <a:ea typeface="Calibri"/>
              <a:cs typeface="Calibri"/>
              <a:sym typeface="Calibri"/>
            </a:endParaRPr>
          </a:p>
        </p:txBody>
      </p:sp>
      <p:sp>
        <p:nvSpPr>
          <p:cNvPr id="120" name="Google Shape;120;p5"/>
          <p:cNvSpPr/>
          <p:nvPr/>
        </p:nvSpPr>
        <p:spPr>
          <a:xfrm>
            <a:off x="428625" y="1088696"/>
            <a:ext cx="5600700" cy="1525191"/>
          </a:xfrm>
          <a:prstGeom prst="rect">
            <a:avLst/>
          </a:prstGeom>
          <a:solidFill>
            <a:srgbClr val="000000">
              <a:alpha val="2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
          <p:cNvSpPr/>
          <p:nvPr/>
        </p:nvSpPr>
        <p:spPr>
          <a:xfrm>
            <a:off x="528638" y="1188709"/>
            <a:ext cx="1590656"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1. CoQ10 (Ubiquinol)</a:t>
            </a:r>
            <a:endParaRPr b="0" i="0" sz="1090" u="none" cap="none" strike="noStrike">
              <a:solidFill>
                <a:schemeClr val="dk1"/>
              </a:solidFill>
              <a:latin typeface="Calibri"/>
              <a:ea typeface="Calibri"/>
              <a:cs typeface="Calibri"/>
              <a:sym typeface="Calibri"/>
            </a:endParaRPr>
          </a:p>
        </p:txBody>
      </p:sp>
      <p:sp>
        <p:nvSpPr>
          <p:cNvPr id="122" name="Google Shape;122;p5"/>
          <p:cNvSpPr/>
          <p:nvPr/>
        </p:nvSpPr>
        <p:spPr>
          <a:xfrm>
            <a:off x="528638" y="1424453"/>
            <a:ext cx="1590656" cy="17145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8B5CF6"/>
              </a:buClr>
              <a:buSzPts val="834"/>
              <a:buFont typeface="Calibri"/>
              <a:buNone/>
            </a:pPr>
            <a:r>
              <a:rPr b="0" i="1" lang="en-US" sz="834" u="none" cap="none" strike="noStrike">
                <a:solidFill>
                  <a:srgbClr val="8B5CF6"/>
                </a:solidFill>
                <a:latin typeface="Calibri"/>
                <a:ea typeface="Calibri"/>
                <a:cs typeface="Calibri"/>
                <a:sym typeface="Calibri"/>
              </a:rPr>
              <a:t>Cellular Energy Powerhouse</a:t>
            </a:r>
            <a:endParaRPr b="0" i="0" sz="834" u="none" cap="none" strike="noStrike">
              <a:solidFill>
                <a:schemeClr val="dk1"/>
              </a:solidFill>
              <a:latin typeface="Calibri"/>
              <a:ea typeface="Calibri"/>
              <a:cs typeface="Calibri"/>
              <a:sym typeface="Calibri"/>
            </a:endParaRPr>
          </a:p>
        </p:txBody>
      </p:sp>
      <p:sp>
        <p:nvSpPr>
          <p:cNvPr id="123" name="Google Shape;123;p5"/>
          <p:cNvSpPr/>
          <p:nvPr/>
        </p:nvSpPr>
        <p:spPr>
          <a:xfrm>
            <a:off x="5679281" y="1292293"/>
            <a:ext cx="250031" cy="250031"/>
          </a:xfrm>
          <a:prstGeom prst="rect">
            <a:avLst/>
          </a:prstGeom>
          <a:solidFill>
            <a:srgbClr val="000000">
              <a:alpha val="4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
          <p:cNvSpPr/>
          <p:nvPr/>
        </p:nvSpPr>
        <p:spPr>
          <a:xfrm>
            <a:off x="5679281" y="1292293"/>
            <a:ext cx="250031" cy="250031"/>
          </a:xfrm>
          <a:prstGeom prst="rect">
            <a:avLst/>
          </a:prstGeom>
          <a:noFill/>
          <a:ln>
            <a:noFill/>
          </a:ln>
        </p:spPr>
        <p:txBody>
          <a:bodyPr anchorCtr="0" anchor="ctr" bIns="0" lIns="0" spcFirstLastPara="1" rIns="0" wrap="square" tIns="0">
            <a:spAutoFit/>
          </a:bodyPr>
          <a:lstStyle/>
          <a:p>
            <a:pPr indent="0" lvl="0" marL="0" marR="0" rtl="0" algn="ctr">
              <a:lnSpc>
                <a:spcPct val="169491"/>
              </a:lnSpc>
              <a:spcBef>
                <a:spcPts val="0"/>
              </a:spcBef>
              <a:spcAft>
                <a:spcPts val="0"/>
              </a:spcAft>
              <a:buClr>
                <a:srgbClr val="8B5CF6"/>
              </a:buClr>
              <a:buSzPts val="885"/>
              <a:buFont typeface="Calibri"/>
              <a:buNone/>
            </a:pPr>
            <a:r>
              <a:rPr b="1" i="0" lang="en-US" sz="885" u="none" cap="none" strike="noStrike">
                <a:solidFill>
                  <a:srgbClr val="8B5CF6"/>
                </a:solidFill>
                <a:latin typeface="Calibri"/>
                <a:ea typeface="Calibri"/>
                <a:cs typeface="Calibri"/>
                <a:sym typeface="Calibri"/>
              </a:rPr>
              <a:t>1</a:t>
            </a:r>
            <a:endParaRPr b="0" i="0" sz="885" u="none" cap="none" strike="noStrike">
              <a:solidFill>
                <a:schemeClr val="dk1"/>
              </a:solidFill>
              <a:latin typeface="Calibri"/>
              <a:ea typeface="Calibri"/>
              <a:cs typeface="Calibri"/>
              <a:sym typeface="Calibri"/>
            </a:endParaRPr>
          </a:p>
        </p:txBody>
      </p:sp>
      <p:sp>
        <p:nvSpPr>
          <p:cNvPr id="125" name="Google Shape;125;p5"/>
          <p:cNvSpPr/>
          <p:nvPr/>
        </p:nvSpPr>
        <p:spPr>
          <a:xfrm>
            <a:off x="528638" y="1695915"/>
            <a:ext cx="5400675" cy="450056"/>
          </a:xfrm>
          <a:prstGeom prst="rect">
            <a:avLst/>
          </a:prstGeom>
          <a:noFill/>
          <a:ln>
            <a:noFill/>
          </a:ln>
        </p:spPr>
        <p:txBody>
          <a:bodyPr anchorCtr="0" anchor="t" bIns="0" lIns="0" spcFirstLastPara="1" rIns="0" wrap="square" tIns="0">
            <a:spAutoFit/>
          </a:bodyPr>
          <a:lstStyle/>
          <a:p>
            <a:pPr indent="0" lvl="0" marL="0" marR="0" rtl="0" algn="l">
              <a:lnSpc>
                <a:spcPct val="153846"/>
              </a:lnSpc>
              <a:spcBef>
                <a:spcPts val="0"/>
              </a:spcBef>
              <a:spcAft>
                <a:spcPts val="0"/>
              </a:spcAft>
              <a:buClr>
                <a:srgbClr val="FFFFFF"/>
              </a:buClr>
              <a:buSzPts val="780"/>
              <a:buFont typeface="Calibri"/>
              <a:buNone/>
            </a:pPr>
            <a:r>
              <a:rPr b="0" i="0" lang="en-US" sz="780" u="none" cap="none" strike="noStrike">
                <a:solidFill>
                  <a:srgbClr val="FFFFFF"/>
                </a:solidFill>
                <a:latin typeface="Calibri"/>
                <a:ea typeface="Calibri"/>
                <a:cs typeface="Calibri"/>
                <a:sym typeface="Calibri"/>
              </a:rPr>
              <a:t>Critical component of mitochondria (cellular powerhouses). Ubiquinol form is 8x more absorbable than standard ubiquinone. Supports cellular energy and cardiovascular health as natural production declines with age.</a:t>
            </a:r>
            <a:endParaRPr b="0" i="0" sz="780" u="none" cap="none" strike="noStrike">
              <a:solidFill>
                <a:schemeClr val="dk1"/>
              </a:solidFill>
              <a:latin typeface="Calibri"/>
              <a:ea typeface="Calibri"/>
              <a:cs typeface="Calibri"/>
              <a:sym typeface="Calibri"/>
            </a:endParaRPr>
          </a:p>
        </p:txBody>
      </p:sp>
      <p:sp>
        <p:nvSpPr>
          <p:cNvPr id="126" name="Google Shape;126;p5">
            <a:hlinkClick r:id="rId4"/>
          </p:cNvPr>
          <p:cNvSpPr/>
          <p:nvPr/>
        </p:nvSpPr>
        <p:spPr>
          <a:xfrm>
            <a:off x="528638" y="2210265"/>
            <a:ext cx="1309762" cy="275034"/>
          </a:xfrm>
          <a:prstGeom prst="rect">
            <a:avLst/>
          </a:prstGeom>
          <a:solidFill>
            <a:srgbClr val="FF00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
          <p:cNvSpPr/>
          <p:nvPr/>
        </p:nvSpPr>
        <p:spPr>
          <a:xfrm>
            <a:off x="642938" y="2274559"/>
            <a:ext cx="916856" cy="146447"/>
          </a:xfrm>
          <a:prstGeom prst="rect">
            <a:avLst/>
          </a:prstGeom>
          <a:noFill/>
          <a:ln>
            <a:noFill/>
          </a:ln>
        </p:spPr>
        <p:txBody>
          <a:bodyPr anchorCtr="0" anchor="t" bIns="0" lIns="0" spcFirstLastPara="1" rIns="0" wrap="square" tIns="0">
            <a:spAutoFit/>
          </a:bodyPr>
          <a:lstStyle/>
          <a:p>
            <a:pPr indent="0" lvl="0" marL="0" marR="0" rtl="0" algn="l">
              <a:lnSpc>
                <a:spcPct val="177111"/>
              </a:lnSpc>
              <a:spcBef>
                <a:spcPts val="0"/>
              </a:spcBef>
              <a:spcAft>
                <a:spcPts val="0"/>
              </a:spcAft>
              <a:buClr>
                <a:srgbClr val="FFFFFF"/>
              </a:buClr>
              <a:buSzPts val="734"/>
              <a:buFont typeface="Calibri"/>
              <a:buNone/>
            </a:pPr>
            <a:r>
              <a:rPr b="1" i="0" lang="en-US" sz="734" u="none" cap="none" strike="noStrike">
                <a:solidFill>
                  <a:srgbClr val="FFFFFF"/>
                </a:solidFill>
                <a:latin typeface="Calibri"/>
                <a:ea typeface="Calibri"/>
                <a:cs typeface="Calibri"/>
                <a:sym typeface="Calibri"/>
              </a:rPr>
              <a:t>Shop on Amazon</a:t>
            </a:r>
            <a:endParaRPr b="0" i="0" sz="734" u="none" cap="none" strike="noStrike">
              <a:solidFill>
                <a:schemeClr val="dk1"/>
              </a:solidFill>
              <a:latin typeface="Calibri"/>
              <a:ea typeface="Calibri"/>
              <a:cs typeface="Calibri"/>
              <a:sym typeface="Calibri"/>
            </a:endParaRPr>
          </a:p>
        </p:txBody>
      </p:sp>
      <p:pic>
        <p:nvPicPr>
          <p:cNvPr descr="preencoded.png" id="128" name="Google Shape;128;p5"/>
          <p:cNvPicPr preferRelativeResize="0"/>
          <p:nvPr/>
        </p:nvPicPr>
        <p:blipFill rotWithShape="1">
          <a:blip r:embed="rId5">
            <a:alphaModFix/>
          </a:blip>
          <a:srcRect b="0" l="0" r="0" t="0"/>
          <a:stretch/>
        </p:blipFill>
        <p:spPr>
          <a:xfrm>
            <a:off x="1602656" y="2295990"/>
            <a:ext cx="121444" cy="107156"/>
          </a:xfrm>
          <a:prstGeom prst="rect">
            <a:avLst/>
          </a:prstGeom>
          <a:noFill/>
          <a:ln>
            <a:noFill/>
          </a:ln>
        </p:spPr>
      </p:pic>
      <p:sp>
        <p:nvSpPr>
          <p:cNvPr id="129" name="Google Shape;129;p5"/>
          <p:cNvSpPr/>
          <p:nvPr/>
        </p:nvSpPr>
        <p:spPr>
          <a:xfrm>
            <a:off x="428625" y="2699612"/>
            <a:ext cx="5600700" cy="1375172"/>
          </a:xfrm>
          <a:prstGeom prst="rect">
            <a:avLst/>
          </a:prstGeom>
          <a:solidFill>
            <a:srgbClr val="000000">
              <a:alpha val="2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5"/>
          <p:cNvSpPr/>
          <p:nvPr/>
        </p:nvSpPr>
        <p:spPr>
          <a:xfrm>
            <a:off x="528638" y="2799624"/>
            <a:ext cx="1820735"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2. NMN (NAD+ Booster)</a:t>
            </a:r>
            <a:endParaRPr b="0" i="0" sz="1090" u="none" cap="none" strike="noStrike">
              <a:solidFill>
                <a:schemeClr val="dk1"/>
              </a:solidFill>
              <a:latin typeface="Calibri"/>
              <a:ea typeface="Calibri"/>
              <a:cs typeface="Calibri"/>
              <a:sym typeface="Calibri"/>
            </a:endParaRPr>
          </a:p>
        </p:txBody>
      </p:sp>
      <p:sp>
        <p:nvSpPr>
          <p:cNvPr id="131" name="Google Shape;131;p5"/>
          <p:cNvSpPr/>
          <p:nvPr/>
        </p:nvSpPr>
        <p:spPr>
          <a:xfrm>
            <a:off x="528638" y="3035368"/>
            <a:ext cx="1820735" cy="17145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8B5CF6"/>
              </a:buClr>
              <a:buSzPts val="834"/>
              <a:buFont typeface="Calibri"/>
              <a:buNone/>
            </a:pPr>
            <a:r>
              <a:rPr b="0" i="1" lang="en-US" sz="834" u="none" cap="none" strike="noStrike">
                <a:solidFill>
                  <a:srgbClr val="8B5CF6"/>
                </a:solidFill>
                <a:latin typeface="Calibri"/>
                <a:ea typeface="Calibri"/>
                <a:cs typeface="Calibri"/>
                <a:sym typeface="Calibri"/>
              </a:rPr>
              <a:t>The Anti-Aging Molecule</a:t>
            </a:r>
            <a:endParaRPr b="0" i="0" sz="834" u="none" cap="none" strike="noStrike">
              <a:solidFill>
                <a:schemeClr val="dk1"/>
              </a:solidFill>
              <a:latin typeface="Calibri"/>
              <a:ea typeface="Calibri"/>
              <a:cs typeface="Calibri"/>
              <a:sym typeface="Calibri"/>
            </a:endParaRPr>
          </a:p>
        </p:txBody>
      </p:sp>
      <p:sp>
        <p:nvSpPr>
          <p:cNvPr id="132" name="Google Shape;132;p5"/>
          <p:cNvSpPr/>
          <p:nvPr/>
        </p:nvSpPr>
        <p:spPr>
          <a:xfrm>
            <a:off x="5679281" y="2903209"/>
            <a:ext cx="250031" cy="250031"/>
          </a:xfrm>
          <a:prstGeom prst="rect">
            <a:avLst/>
          </a:prstGeom>
          <a:solidFill>
            <a:srgbClr val="000000">
              <a:alpha val="4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p:nvPr/>
        </p:nvSpPr>
        <p:spPr>
          <a:xfrm>
            <a:off x="5679281" y="2903209"/>
            <a:ext cx="250031" cy="250031"/>
          </a:xfrm>
          <a:prstGeom prst="rect">
            <a:avLst/>
          </a:prstGeom>
          <a:noFill/>
          <a:ln>
            <a:noFill/>
          </a:ln>
        </p:spPr>
        <p:txBody>
          <a:bodyPr anchorCtr="0" anchor="ctr" bIns="0" lIns="0" spcFirstLastPara="1" rIns="0" wrap="square" tIns="0">
            <a:spAutoFit/>
          </a:bodyPr>
          <a:lstStyle/>
          <a:p>
            <a:pPr indent="0" lvl="0" marL="0" marR="0" rtl="0" algn="ctr">
              <a:lnSpc>
                <a:spcPct val="169491"/>
              </a:lnSpc>
              <a:spcBef>
                <a:spcPts val="0"/>
              </a:spcBef>
              <a:spcAft>
                <a:spcPts val="0"/>
              </a:spcAft>
              <a:buClr>
                <a:srgbClr val="FF006E"/>
              </a:buClr>
              <a:buSzPts val="885"/>
              <a:buFont typeface="Calibri"/>
              <a:buNone/>
            </a:pPr>
            <a:r>
              <a:rPr b="1" i="0" lang="en-US" sz="885" u="none" cap="none" strike="noStrike">
                <a:solidFill>
                  <a:srgbClr val="FF006E"/>
                </a:solidFill>
                <a:latin typeface="Calibri"/>
                <a:ea typeface="Calibri"/>
                <a:cs typeface="Calibri"/>
                <a:sym typeface="Calibri"/>
              </a:rPr>
              <a:t>2</a:t>
            </a:r>
            <a:endParaRPr b="0" i="0" sz="885" u="none" cap="none" strike="noStrike">
              <a:solidFill>
                <a:schemeClr val="dk1"/>
              </a:solidFill>
              <a:latin typeface="Calibri"/>
              <a:ea typeface="Calibri"/>
              <a:cs typeface="Calibri"/>
              <a:sym typeface="Calibri"/>
            </a:endParaRPr>
          </a:p>
        </p:txBody>
      </p:sp>
      <p:sp>
        <p:nvSpPr>
          <p:cNvPr id="134" name="Google Shape;134;p5"/>
          <p:cNvSpPr/>
          <p:nvPr/>
        </p:nvSpPr>
        <p:spPr>
          <a:xfrm>
            <a:off x="528638" y="3306831"/>
            <a:ext cx="5400675" cy="300038"/>
          </a:xfrm>
          <a:prstGeom prst="rect">
            <a:avLst/>
          </a:prstGeom>
          <a:noFill/>
          <a:ln>
            <a:noFill/>
          </a:ln>
        </p:spPr>
        <p:txBody>
          <a:bodyPr anchorCtr="0" anchor="t" bIns="0" lIns="0" spcFirstLastPara="1" rIns="0" wrap="square" tIns="0">
            <a:spAutoFit/>
          </a:bodyPr>
          <a:lstStyle/>
          <a:p>
            <a:pPr indent="0" lvl="0" marL="0" marR="0" rtl="0" algn="l">
              <a:lnSpc>
                <a:spcPct val="153846"/>
              </a:lnSpc>
              <a:spcBef>
                <a:spcPts val="0"/>
              </a:spcBef>
              <a:spcAft>
                <a:spcPts val="0"/>
              </a:spcAft>
              <a:buClr>
                <a:srgbClr val="FFFFFF"/>
              </a:buClr>
              <a:buSzPts val="780"/>
              <a:buFont typeface="Calibri"/>
              <a:buNone/>
            </a:pPr>
            <a:r>
              <a:rPr b="0" i="0" lang="en-US" sz="780" u="none" cap="none" strike="noStrike">
                <a:solidFill>
                  <a:srgbClr val="FFFFFF"/>
                </a:solidFill>
                <a:latin typeface="Calibri"/>
                <a:ea typeface="Calibri"/>
                <a:cs typeface="Calibri"/>
                <a:sym typeface="Calibri"/>
              </a:rPr>
              <a:t>Essential for DNA repair, energy metabolism, and circadian rhythm maintenance. Effectively raises NAD+ levels that decline with age. Popular supplement for longevity and healthy aging support.</a:t>
            </a:r>
            <a:endParaRPr b="0" i="0" sz="780" u="none" cap="none" strike="noStrike">
              <a:solidFill>
                <a:schemeClr val="dk1"/>
              </a:solidFill>
              <a:latin typeface="Calibri"/>
              <a:ea typeface="Calibri"/>
              <a:cs typeface="Calibri"/>
              <a:sym typeface="Calibri"/>
            </a:endParaRPr>
          </a:p>
        </p:txBody>
      </p:sp>
      <p:sp>
        <p:nvSpPr>
          <p:cNvPr id="135" name="Google Shape;135;p5">
            <a:hlinkClick r:id="rId6"/>
          </p:cNvPr>
          <p:cNvSpPr/>
          <p:nvPr/>
        </p:nvSpPr>
        <p:spPr>
          <a:xfrm>
            <a:off x="528638" y="3671162"/>
            <a:ext cx="1309762" cy="275034"/>
          </a:xfrm>
          <a:prstGeom prst="rect">
            <a:avLst/>
          </a:prstGeom>
          <a:solidFill>
            <a:srgbClr val="FF00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5"/>
          <p:cNvSpPr/>
          <p:nvPr/>
        </p:nvSpPr>
        <p:spPr>
          <a:xfrm>
            <a:off x="642938" y="3735456"/>
            <a:ext cx="916856" cy="146447"/>
          </a:xfrm>
          <a:prstGeom prst="rect">
            <a:avLst/>
          </a:prstGeom>
          <a:noFill/>
          <a:ln>
            <a:noFill/>
          </a:ln>
        </p:spPr>
        <p:txBody>
          <a:bodyPr anchorCtr="0" anchor="t" bIns="0" lIns="0" spcFirstLastPara="1" rIns="0" wrap="square" tIns="0">
            <a:spAutoFit/>
          </a:bodyPr>
          <a:lstStyle/>
          <a:p>
            <a:pPr indent="0" lvl="0" marL="0" marR="0" rtl="0" algn="l">
              <a:lnSpc>
                <a:spcPct val="177111"/>
              </a:lnSpc>
              <a:spcBef>
                <a:spcPts val="0"/>
              </a:spcBef>
              <a:spcAft>
                <a:spcPts val="0"/>
              </a:spcAft>
              <a:buClr>
                <a:srgbClr val="FFFFFF"/>
              </a:buClr>
              <a:buSzPts val="734"/>
              <a:buFont typeface="Calibri"/>
              <a:buNone/>
            </a:pPr>
            <a:r>
              <a:rPr b="1" i="0" lang="en-US" sz="734" u="none" cap="none" strike="noStrike">
                <a:solidFill>
                  <a:srgbClr val="FFFFFF"/>
                </a:solidFill>
                <a:latin typeface="Calibri"/>
                <a:ea typeface="Calibri"/>
                <a:cs typeface="Calibri"/>
                <a:sym typeface="Calibri"/>
              </a:rPr>
              <a:t>Shop on Amazon</a:t>
            </a:r>
            <a:endParaRPr b="0" i="0" sz="734" u="none" cap="none" strike="noStrike">
              <a:solidFill>
                <a:schemeClr val="dk1"/>
              </a:solidFill>
              <a:latin typeface="Calibri"/>
              <a:ea typeface="Calibri"/>
              <a:cs typeface="Calibri"/>
              <a:sym typeface="Calibri"/>
            </a:endParaRPr>
          </a:p>
        </p:txBody>
      </p:sp>
      <p:pic>
        <p:nvPicPr>
          <p:cNvPr descr="preencoded.png" id="137" name="Google Shape;137;p5"/>
          <p:cNvPicPr preferRelativeResize="0"/>
          <p:nvPr/>
        </p:nvPicPr>
        <p:blipFill rotWithShape="1">
          <a:blip r:embed="rId7">
            <a:alphaModFix/>
          </a:blip>
          <a:srcRect b="0" l="0" r="0" t="0"/>
          <a:stretch/>
        </p:blipFill>
        <p:spPr>
          <a:xfrm>
            <a:off x="1602656" y="3756887"/>
            <a:ext cx="121444" cy="107156"/>
          </a:xfrm>
          <a:prstGeom prst="rect">
            <a:avLst/>
          </a:prstGeom>
          <a:noFill/>
          <a:ln>
            <a:noFill/>
          </a:ln>
        </p:spPr>
      </p:pic>
      <p:sp>
        <p:nvSpPr>
          <p:cNvPr id="138" name="Google Shape;138;p5"/>
          <p:cNvSpPr/>
          <p:nvPr/>
        </p:nvSpPr>
        <p:spPr>
          <a:xfrm>
            <a:off x="428625" y="4160509"/>
            <a:ext cx="5600700" cy="1375172"/>
          </a:xfrm>
          <a:prstGeom prst="rect">
            <a:avLst/>
          </a:prstGeom>
          <a:solidFill>
            <a:srgbClr val="000000">
              <a:alpha val="29803"/>
            </a:srgbClr>
          </a:solidFill>
          <a:ln cap="flat" cmpd="sng" w="18275">
            <a:solidFill>
              <a:srgbClr val="00F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p:nvPr/>
        </p:nvSpPr>
        <p:spPr>
          <a:xfrm>
            <a:off x="528638" y="4260521"/>
            <a:ext cx="1457213" cy="235744"/>
          </a:xfrm>
          <a:prstGeom prst="rect">
            <a:avLst/>
          </a:prstGeom>
          <a:noFill/>
          <a:ln>
            <a:noFill/>
          </a:ln>
        </p:spPr>
        <p:txBody>
          <a:bodyPr anchorCtr="0" anchor="t" bIns="0" lIns="0" spcFirstLastPara="1" rIns="0" wrap="square" tIns="0">
            <a:spAutoFit/>
          </a:bodyPr>
          <a:lstStyle/>
          <a:p>
            <a:pPr indent="0" lvl="0" marL="0" marR="0" rtl="0" algn="l">
              <a:lnSpc>
                <a:spcPct val="174311"/>
              </a:lnSpc>
              <a:spcBef>
                <a:spcPts val="0"/>
              </a:spcBef>
              <a:spcAft>
                <a:spcPts val="0"/>
              </a:spcAft>
              <a:buClr>
                <a:srgbClr val="FFFFFF"/>
              </a:buClr>
              <a:buSzPts val="1090"/>
              <a:buFont typeface="Calibri"/>
              <a:buNone/>
            </a:pPr>
            <a:r>
              <a:rPr b="1" i="0" lang="en-US" sz="1090" u="none" cap="none" strike="noStrike">
                <a:solidFill>
                  <a:srgbClr val="FFFFFF"/>
                </a:solidFill>
                <a:latin typeface="Calibri"/>
                <a:ea typeface="Calibri"/>
                <a:cs typeface="Calibri"/>
                <a:sym typeface="Calibri"/>
              </a:rPr>
              <a:t>3. Resveratrol</a:t>
            </a:r>
            <a:endParaRPr b="0" i="0" sz="1090" u="none" cap="none" strike="noStrike">
              <a:solidFill>
                <a:schemeClr val="dk1"/>
              </a:solidFill>
              <a:latin typeface="Calibri"/>
              <a:ea typeface="Calibri"/>
              <a:cs typeface="Calibri"/>
              <a:sym typeface="Calibri"/>
            </a:endParaRPr>
          </a:p>
        </p:txBody>
      </p:sp>
      <p:sp>
        <p:nvSpPr>
          <p:cNvPr id="140" name="Google Shape;140;p5"/>
          <p:cNvSpPr/>
          <p:nvPr/>
        </p:nvSpPr>
        <p:spPr>
          <a:xfrm>
            <a:off x="528638" y="4496265"/>
            <a:ext cx="1457213" cy="171450"/>
          </a:xfrm>
          <a:prstGeom prst="rect">
            <a:avLst/>
          </a:prstGeom>
          <a:noFill/>
          <a:ln>
            <a:noFill/>
          </a:ln>
        </p:spPr>
        <p:txBody>
          <a:bodyPr anchorCtr="0" anchor="t" bIns="0" lIns="0" spcFirstLastPara="1" rIns="0" wrap="square" tIns="0">
            <a:spAutoFit/>
          </a:bodyPr>
          <a:lstStyle/>
          <a:p>
            <a:pPr indent="0" lvl="0" marL="0" marR="0" rtl="0" algn="l">
              <a:lnSpc>
                <a:spcPct val="167865"/>
              </a:lnSpc>
              <a:spcBef>
                <a:spcPts val="0"/>
              </a:spcBef>
              <a:spcAft>
                <a:spcPts val="0"/>
              </a:spcAft>
              <a:buClr>
                <a:srgbClr val="8B5CF6"/>
              </a:buClr>
              <a:buSzPts val="834"/>
              <a:buFont typeface="Calibri"/>
              <a:buNone/>
            </a:pPr>
            <a:r>
              <a:rPr b="0" i="1" lang="en-US" sz="834" u="none" cap="none" strike="noStrike">
                <a:solidFill>
                  <a:srgbClr val="8B5CF6"/>
                </a:solidFill>
                <a:latin typeface="Calibri"/>
                <a:ea typeface="Calibri"/>
                <a:cs typeface="Calibri"/>
                <a:sym typeface="Calibri"/>
              </a:rPr>
              <a:t>The Longevity Gene Activator</a:t>
            </a:r>
            <a:endParaRPr b="0" i="0" sz="834" u="none" cap="none" strike="noStrike">
              <a:solidFill>
                <a:schemeClr val="dk1"/>
              </a:solidFill>
              <a:latin typeface="Calibri"/>
              <a:ea typeface="Calibri"/>
              <a:cs typeface="Calibri"/>
              <a:sym typeface="Calibri"/>
            </a:endParaRPr>
          </a:p>
        </p:txBody>
      </p:sp>
      <p:sp>
        <p:nvSpPr>
          <p:cNvPr id="141" name="Google Shape;141;p5"/>
          <p:cNvSpPr/>
          <p:nvPr/>
        </p:nvSpPr>
        <p:spPr>
          <a:xfrm>
            <a:off x="5679281" y="4364106"/>
            <a:ext cx="250031" cy="250031"/>
          </a:xfrm>
          <a:prstGeom prst="rect">
            <a:avLst/>
          </a:prstGeom>
          <a:solidFill>
            <a:srgbClr val="000000">
              <a:alpha val="49803"/>
            </a:srgbClr>
          </a:solidFill>
          <a:ln cap="flat" cmpd="sng" w="18275">
            <a:solidFill>
              <a:srgbClr val="00F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
          <p:cNvSpPr/>
          <p:nvPr/>
        </p:nvSpPr>
        <p:spPr>
          <a:xfrm>
            <a:off x="5679281" y="4364106"/>
            <a:ext cx="250031" cy="250031"/>
          </a:xfrm>
          <a:prstGeom prst="rect">
            <a:avLst/>
          </a:prstGeom>
          <a:noFill/>
          <a:ln>
            <a:noFill/>
          </a:ln>
        </p:spPr>
        <p:txBody>
          <a:bodyPr anchorCtr="0" anchor="ctr" bIns="0" lIns="0" spcFirstLastPara="1" rIns="0" wrap="square" tIns="0">
            <a:spAutoFit/>
          </a:bodyPr>
          <a:lstStyle/>
          <a:p>
            <a:pPr indent="0" lvl="0" marL="0" marR="0" rtl="0" algn="ctr">
              <a:lnSpc>
                <a:spcPct val="169491"/>
              </a:lnSpc>
              <a:spcBef>
                <a:spcPts val="0"/>
              </a:spcBef>
              <a:spcAft>
                <a:spcPts val="0"/>
              </a:spcAft>
              <a:buClr>
                <a:srgbClr val="00F0FF"/>
              </a:buClr>
              <a:buSzPts val="885"/>
              <a:buFont typeface="Calibri"/>
              <a:buNone/>
            </a:pPr>
            <a:r>
              <a:rPr b="1" i="0" lang="en-US" sz="885" u="none" cap="none" strike="noStrike">
                <a:solidFill>
                  <a:srgbClr val="00F0FF"/>
                </a:solidFill>
                <a:latin typeface="Calibri"/>
                <a:ea typeface="Calibri"/>
                <a:cs typeface="Calibri"/>
                <a:sym typeface="Calibri"/>
              </a:rPr>
              <a:t>3</a:t>
            </a:r>
            <a:endParaRPr b="0" i="0" sz="885" u="none" cap="none" strike="noStrike">
              <a:solidFill>
                <a:schemeClr val="dk1"/>
              </a:solidFill>
              <a:latin typeface="Calibri"/>
              <a:ea typeface="Calibri"/>
              <a:cs typeface="Calibri"/>
              <a:sym typeface="Calibri"/>
            </a:endParaRPr>
          </a:p>
        </p:txBody>
      </p:sp>
      <p:sp>
        <p:nvSpPr>
          <p:cNvPr id="143" name="Google Shape;143;p5"/>
          <p:cNvSpPr/>
          <p:nvPr/>
        </p:nvSpPr>
        <p:spPr>
          <a:xfrm>
            <a:off x="528638" y="4767728"/>
            <a:ext cx="5400675" cy="300038"/>
          </a:xfrm>
          <a:prstGeom prst="rect">
            <a:avLst/>
          </a:prstGeom>
          <a:noFill/>
          <a:ln>
            <a:noFill/>
          </a:ln>
        </p:spPr>
        <p:txBody>
          <a:bodyPr anchorCtr="0" anchor="t" bIns="0" lIns="0" spcFirstLastPara="1" rIns="0" wrap="square" tIns="0">
            <a:spAutoFit/>
          </a:bodyPr>
          <a:lstStyle/>
          <a:p>
            <a:pPr indent="0" lvl="0" marL="0" marR="0" rtl="0" algn="l">
              <a:lnSpc>
                <a:spcPct val="153846"/>
              </a:lnSpc>
              <a:spcBef>
                <a:spcPts val="0"/>
              </a:spcBef>
              <a:spcAft>
                <a:spcPts val="0"/>
              </a:spcAft>
              <a:buClr>
                <a:srgbClr val="FFFFFF"/>
              </a:buClr>
              <a:buSzPts val="780"/>
              <a:buFont typeface="Calibri"/>
              <a:buNone/>
            </a:pPr>
            <a:r>
              <a:rPr b="0" i="0" lang="en-US" sz="780" u="none" cap="none" strike="noStrike">
                <a:solidFill>
                  <a:srgbClr val="FFFFFF"/>
                </a:solidFill>
                <a:latin typeface="Calibri"/>
                <a:ea typeface="Calibri"/>
                <a:cs typeface="Calibri"/>
                <a:sym typeface="Calibri"/>
              </a:rPr>
              <a:t>Powerful antioxidant found in red grapes. Activates sirtuins, often called "longevity genes." Supports healthy aging and cellular protection.</a:t>
            </a:r>
            <a:endParaRPr b="0" i="0" sz="780" u="none" cap="none" strike="noStrike">
              <a:solidFill>
                <a:schemeClr val="dk1"/>
              </a:solidFill>
              <a:latin typeface="Calibri"/>
              <a:ea typeface="Calibri"/>
              <a:cs typeface="Calibri"/>
              <a:sym typeface="Calibri"/>
            </a:endParaRPr>
          </a:p>
        </p:txBody>
      </p:sp>
      <p:sp>
        <p:nvSpPr>
          <p:cNvPr id="144" name="Google Shape;144;p5">
            <a:hlinkClick r:id="rId8"/>
          </p:cNvPr>
          <p:cNvSpPr/>
          <p:nvPr/>
        </p:nvSpPr>
        <p:spPr>
          <a:xfrm>
            <a:off x="528638" y="5132059"/>
            <a:ext cx="1309762" cy="275034"/>
          </a:xfrm>
          <a:prstGeom prst="rect">
            <a:avLst/>
          </a:prstGeom>
          <a:solidFill>
            <a:srgbClr val="FF00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
          <p:cNvSpPr/>
          <p:nvPr/>
        </p:nvSpPr>
        <p:spPr>
          <a:xfrm>
            <a:off x="642938" y="5196353"/>
            <a:ext cx="916856" cy="146447"/>
          </a:xfrm>
          <a:prstGeom prst="rect">
            <a:avLst/>
          </a:prstGeom>
          <a:noFill/>
          <a:ln>
            <a:noFill/>
          </a:ln>
        </p:spPr>
        <p:txBody>
          <a:bodyPr anchorCtr="0" anchor="t" bIns="0" lIns="0" spcFirstLastPara="1" rIns="0" wrap="square" tIns="0">
            <a:spAutoFit/>
          </a:bodyPr>
          <a:lstStyle/>
          <a:p>
            <a:pPr indent="0" lvl="0" marL="0" marR="0" rtl="0" algn="l">
              <a:lnSpc>
                <a:spcPct val="177111"/>
              </a:lnSpc>
              <a:spcBef>
                <a:spcPts val="0"/>
              </a:spcBef>
              <a:spcAft>
                <a:spcPts val="0"/>
              </a:spcAft>
              <a:buClr>
                <a:srgbClr val="FFFFFF"/>
              </a:buClr>
              <a:buSzPts val="734"/>
              <a:buFont typeface="Calibri"/>
              <a:buNone/>
            </a:pPr>
            <a:r>
              <a:rPr b="1" i="0" lang="en-US" sz="734" u="none" cap="none" strike="noStrike">
                <a:solidFill>
                  <a:srgbClr val="FFFFFF"/>
                </a:solidFill>
                <a:latin typeface="Calibri"/>
                <a:ea typeface="Calibri"/>
                <a:cs typeface="Calibri"/>
                <a:sym typeface="Calibri"/>
              </a:rPr>
              <a:t>Shop on Amazon</a:t>
            </a:r>
            <a:endParaRPr b="0" i="0" sz="734" u="none" cap="none" strike="noStrike">
              <a:solidFill>
                <a:schemeClr val="dk1"/>
              </a:solidFill>
              <a:latin typeface="Calibri"/>
              <a:ea typeface="Calibri"/>
              <a:cs typeface="Calibri"/>
              <a:sym typeface="Calibri"/>
            </a:endParaRPr>
          </a:p>
        </p:txBody>
      </p:sp>
      <p:pic>
        <p:nvPicPr>
          <p:cNvPr descr="preencoded.png" id="146" name="Google Shape;146;p5"/>
          <p:cNvPicPr preferRelativeResize="0"/>
          <p:nvPr/>
        </p:nvPicPr>
        <p:blipFill rotWithShape="1">
          <a:blip r:embed="rId5">
            <a:alphaModFix/>
          </a:blip>
          <a:srcRect b="0" l="0" r="0" t="0"/>
          <a:stretch/>
        </p:blipFill>
        <p:spPr>
          <a:xfrm>
            <a:off x="1602656" y="5217784"/>
            <a:ext cx="121444" cy="107156"/>
          </a:xfrm>
          <a:prstGeom prst="rect">
            <a:avLst/>
          </a:prstGeom>
          <a:noFill/>
          <a:ln>
            <a:noFill/>
          </a:ln>
        </p:spPr>
      </p:pic>
      <p:pic>
        <p:nvPicPr>
          <p:cNvPr descr="preencoded.png" id="147" name="Google Shape;147;p5"/>
          <p:cNvPicPr preferRelativeResize="0"/>
          <p:nvPr/>
        </p:nvPicPr>
        <p:blipFill rotWithShape="1">
          <a:blip r:embed="rId9">
            <a:alphaModFix/>
          </a:blip>
          <a:srcRect b="0" l="0" r="0" t="0"/>
          <a:stretch/>
        </p:blipFill>
        <p:spPr>
          <a:xfrm>
            <a:off x="6443663" y="2177281"/>
            <a:ext cx="2143125" cy="14382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descr="preencoded.png" id="153" name="Google Shape;153;p6"/>
          <p:cNvPicPr preferRelativeResize="0"/>
          <p:nvPr/>
        </p:nvPicPr>
        <p:blipFill rotWithShape="1">
          <a:blip r:embed="rId3">
            <a:alphaModFix/>
          </a:blip>
          <a:srcRect b="0" l="0" r="0" t="0"/>
          <a:stretch/>
        </p:blipFill>
        <p:spPr>
          <a:xfrm>
            <a:off x="0" y="0"/>
            <a:ext cx="9144000" cy="6057844"/>
          </a:xfrm>
          <a:prstGeom prst="rect">
            <a:avLst/>
          </a:prstGeom>
          <a:noFill/>
          <a:ln>
            <a:noFill/>
          </a:ln>
        </p:spPr>
      </p:pic>
      <p:sp>
        <p:nvSpPr>
          <p:cNvPr id="154" name="Google Shape;154;p6"/>
          <p:cNvSpPr/>
          <p:nvPr/>
        </p:nvSpPr>
        <p:spPr>
          <a:xfrm>
            <a:off x="428625" y="321469"/>
            <a:ext cx="8286750" cy="308604"/>
          </a:xfrm>
          <a:prstGeom prst="rect">
            <a:avLst/>
          </a:prstGeom>
          <a:noFill/>
          <a:ln>
            <a:noFill/>
          </a:ln>
        </p:spPr>
        <p:txBody>
          <a:bodyPr anchorCtr="0" anchor="t" bIns="0" lIns="0" spcFirstLastPara="1" rIns="0" wrap="square" tIns="0">
            <a:spAutoFit/>
          </a:bodyPr>
          <a:lstStyle/>
          <a:p>
            <a:pPr indent="0" lvl="0" marL="0" marR="0" rtl="0" algn="l">
              <a:lnSpc>
                <a:spcPct val="132743"/>
              </a:lnSpc>
              <a:spcBef>
                <a:spcPts val="0"/>
              </a:spcBef>
              <a:spcAft>
                <a:spcPts val="0"/>
              </a:spcAft>
              <a:buClr>
                <a:srgbClr val="00F0FF"/>
              </a:buClr>
              <a:buSzPts val="1808"/>
              <a:buFont typeface="Calibri"/>
              <a:buNone/>
            </a:pPr>
            <a:r>
              <a:rPr b="1" i="0" lang="en-US" sz="1808" u="none" cap="none" strike="noStrike">
                <a:solidFill>
                  <a:srgbClr val="00F0FF"/>
                </a:solidFill>
                <a:latin typeface="Calibri"/>
                <a:ea typeface="Calibri"/>
                <a:cs typeface="Calibri"/>
                <a:sym typeface="Calibri"/>
              </a:rPr>
              <a:t>Build Resilience with Adaptogens - Your Biohacking Blueprint</a:t>
            </a:r>
            <a:endParaRPr b="0" i="0" sz="1808" u="none" cap="none" strike="noStrike">
              <a:solidFill>
                <a:schemeClr val="dk1"/>
              </a:solidFill>
              <a:latin typeface="Calibri"/>
              <a:ea typeface="Calibri"/>
              <a:cs typeface="Calibri"/>
              <a:sym typeface="Calibri"/>
            </a:endParaRPr>
          </a:p>
        </p:txBody>
      </p:sp>
      <p:sp>
        <p:nvSpPr>
          <p:cNvPr id="155" name="Google Shape;155;p6"/>
          <p:cNvSpPr/>
          <p:nvPr/>
        </p:nvSpPr>
        <p:spPr>
          <a:xfrm>
            <a:off x="428625" y="808667"/>
            <a:ext cx="2552105" cy="1477277"/>
          </a:xfrm>
          <a:prstGeom prst="rect">
            <a:avLst/>
          </a:prstGeom>
          <a:solidFill>
            <a:srgbClr val="000000">
              <a:alpha val="2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6"/>
          <p:cNvSpPr/>
          <p:nvPr/>
        </p:nvSpPr>
        <p:spPr>
          <a:xfrm>
            <a:off x="542925" y="922967"/>
            <a:ext cx="2309217" cy="214313"/>
          </a:xfrm>
          <a:prstGeom prst="rect">
            <a:avLst/>
          </a:prstGeom>
          <a:noFill/>
          <a:ln>
            <a:noFill/>
          </a:ln>
        </p:spPr>
        <p:txBody>
          <a:bodyPr anchorCtr="0" anchor="t" bIns="0" lIns="0" spcFirstLastPara="1" rIns="0" wrap="square" tIns="0">
            <a:spAutoFit/>
          </a:bodyPr>
          <a:lstStyle/>
          <a:p>
            <a:pPr indent="0" lvl="0" marL="0" marR="0" rtl="0" algn="l">
              <a:lnSpc>
                <a:spcPct val="172239"/>
              </a:lnSpc>
              <a:spcBef>
                <a:spcPts val="0"/>
              </a:spcBef>
              <a:spcAft>
                <a:spcPts val="0"/>
              </a:spcAft>
              <a:buClr>
                <a:srgbClr val="FFFFFF"/>
              </a:buClr>
              <a:buSzPts val="987"/>
              <a:buFont typeface="Calibri"/>
              <a:buNone/>
            </a:pPr>
            <a:r>
              <a:rPr b="1" i="0" lang="en-US" sz="987" u="none" cap="none" strike="noStrike">
                <a:solidFill>
                  <a:srgbClr val="FFFFFF"/>
                </a:solidFill>
                <a:latin typeface="Calibri"/>
                <a:ea typeface="Calibri"/>
                <a:cs typeface="Calibri"/>
                <a:sym typeface="Calibri"/>
              </a:rPr>
              <a:t>Ashwagandha</a:t>
            </a:r>
            <a:endParaRPr b="0" i="0" sz="987" u="none" cap="none" strike="noStrike">
              <a:solidFill>
                <a:schemeClr val="dk1"/>
              </a:solidFill>
              <a:latin typeface="Calibri"/>
              <a:ea typeface="Calibri"/>
              <a:cs typeface="Calibri"/>
              <a:sym typeface="Calibri"/>
            </a:endParaRPr>
          </a:p>
        </p:txBody>
      </p:sp>
      <p:sp>
        <p:nvSpPr>
          <p:cNvPr id="157" name="Google Shape;157;p6"/>
          <p:cNvSpPr/>
          <p:nvPr/>
        </p:nvSpPr>
        <p:spPr>
          <a:xfrm>
            <a:off x="542925" y="1180142"/>
            <a:ext cx="2309217" cy="150019"/>
          </a:xfrm>
          <a:prstGeom prst="rect">
            <a:avLst/>
          </a:prstGeom>
          <a:noFill/>
          <a:ln>
            <a:noFill/>
          </a:ln>
        </p:spPr>
        <p:txBody>
          <a:bodyPr anchorCtr="0" anchor="t" bIns="0" lIns="0" spcFirstLastPara="1" rIns="0" wrap="square" tIns="0">
            <a:spAutoFit/>
          </a:bodyPr>
          <a:lstStyle/>
          <a:p>
            <a:pPr indent="0" lvl="0" marL="0" marR="0" rtl="0" algn="l">
              <a:lnSpc>
                <a:spcPct val="165061"/>
              </a:lnSpc>
              <a:spcBef>
                <a:spcPts val="0"/>
              </a:spcBef>
              <a:spcAft>
                <a:spcPts val="0"/>
              </a:spcAft>
              <a:buClr>
                <a:srgbClr val="00F0FF"/>
              </a:buClr>
              <a:buSzPts val="727"/>
              <a:buFont typeface="Calibri"/>
              <a:buNone/>
            </a:pPr>
            <a:r>
              <a:rPr b="0" i="1" lang="en-US" sz="727" u="none" cap="none" strike="noStrike">
                <a:solidFill>
                  <a:srgbClr val="00F0FF"/>
                </a:solidFill>
                <a:latin typeface="Calibri"/>
                <a:ea typeface="Calibri"/>
                <a:cs typeface="Calibri"/>
                <a:sym typeface="Calibri"/>
              </a:rPr>
              <a:t>The Ancient Stress Buster</a:t>
            </a:r>
            <a:endParaRPr b="0" i="0" sz="727" u="none" cap="none" strike="noStrike">
              <a:solidFill>
                <a:schemeClr val="dk1"/>
              </a:solidFill>
              <a:latin typeface="Calibri"/>
              <a:ea typeface="Calibri"/>
              <a:cs typeface="Calibri"/>
              <a:sym typeface="Calibri"/>
            </a:endParaRPr>
          </a:p>
        </p:txBody>
      </p:sp>
      <p:sp>
        <p:nvSpPr>
          <p:cNvPr id="158" name="Google Shape;158;p6"/>
          <p:cNvSpPr/>
          <p:nvPr/>
        </p:nvSpPr>
        <p:spPr>
          <a:xfrm>
            <a:off x="542925" y="1387311"/>
            <a:ext cx="2309217" cy="420002"/>
          </a:xfrm>
          <a:prstGeom prst="rect">
            <a:avLst/>
          </a:prstGeom>
          <a:noFill/>
          <a:ln>
            <a:noFill/>
          </a:ln>
        </p:spPr>
        <p:txBody>
          <a:bodyPr anchorCtr="0" anchor="t" bIns="0" lIns="0" spcFirstLastPara="1" rIns="0" wrap="square" tIns="0">
            <a:spAutoFit/>
          </a:bodyPr>
          <a:lstStyle/>
          <a:p>
            <a:pPr indent="0" lvl="0" marL="0" marR="0" rtl="0" algn="l">
              <a:lnSpc>
                <a:spcPct val="151306"/>
              </a:lnSpc>
              <a:spcBef>
                <a:spcPts val="0"/>
              </a:spcBef>
              <a:spcAft>
                <a:spcPts val="0"/>
              </a:spcAft>
              <a:buClr>
                <a:srgbClr val="FFFFFF"/>
              </a:buClr>
              <a:buSzPts val="727"/>
              <a:buFont typeface="Calibri"/>
              <a:buNone/>
            </a:pPr>
            <a:r>
              <a:rPr b="0" i="0" lang="en-US" sz="727" u="none" cap="none" strike="noStrike">
                <a:solidFill>
                  <a:srgbClr val="FFFFFF"/>
                </a:solidFill>
                <a:latin typeface="Calibri"/>
                <a:ea typeface="Calibri"/>
                <a:cs typeface="Calibri"/>
                <a:sym typeface="Calibri"/>
              </a:rPr>
              <a:t>Long history in Ayurvedic medicine. KSM-66 extract significantly reduces cortisol (stress hormone). Clinically proven stress reduction.</a:t>
            </a:r>
            <a:endParaRPr b="0" i="0" sz="727" u="none" cap="none" strike="noStrike">
              <a:solidFill>
                <a:schemeClr val="dk1"/>
              </a:solidFill>
              <a:latin typeface="Calibri"/>
              <a:ea typeface="Calibri"/>
              <a:cs typeface="Calibri"/>
              <a:sym typeface="Calibri"/>
            </a:endParaRPr>
          </a:p>
        </p:txBody>
      </p:sp>
      <p:sp>
        <p:nvSpPr>
          <p:cNvPr id="159" name="Google Shape;159;p6">
            <a:hlinkClick r:id="rId4"/>
          </p:cNvPr>
          <p:cNvSpPr/>
          <p:nvPr/>
        </p:nvSpPr>
        <p:spPr>
          <a:xfrm>
            <a:off x="542925" y="1878750"/>
            <a:ext cx="1239692" cy="264319"/>
          </a:xfrm>
          <a:prstGeom prst="rect">
            <a:avLst/>
          </a:prstGeom>
          <a:solidFill>
            <a:srgbClr val="8B5C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6"/>
          <p:cNvSpPr/>
          <p:nvPr/>
        </p:nvSpPr>
        <p:spPr>
          <a:xfrm>
            <a:off x="657225" y="1943044"/>
            <a:ext cx="855715" cy="135731"/>
          </a:xfrm>
          <a:prstGeom prst="rect">
            <a:avLst/>
          </a:prstGeom>
          <a:noFill/>
          <a:ln>
            <a:noFill/>
          </a:ln>
        </p:spPr>
        <p:txBody>
          <a:bodyPr anchorCtr="0" anchor="t" bIns="0" lIns="0" spcFirstLastPara="1" rIns="0" wrap="square" tIns="0">
            <a:spAutoFit/>
          </a:bodyPr>
          <a:lstStyle/>
          <a:p>
            <a:pPr indent="0" lvl="0" marL="0" marR="0" rtl="0" algn="l">
              <a:lnSpc>
                <a:spcPct val="175695"/>
              </a:lnSpc>
              <a:spcBef>
                <a:spcPts val="0"/>
              </a:spcBef>
              <a:spcAft>
                <a:spcPts val="0"/>
              </a:spcAft>
              <a:buClr>
                <a:srgbClr val="FFFFFF"/>
              </a:buClr>
              <a:buSzPts val="683"/>
              <a:buFont typeface="Calibri"/>
              <a:buNone/>
            </a:pPr>
            <a:r>
              <a:rPr b="1" i="0" lang="en-US" sz="683" u="none" cap="none" strike="noStrike">
                <a:solidFill>
                  <a:srgbClr val="FFFFFF"/>
                </a:solidFill>
                <a:latin typeface="Calibri"/>
                <a:ea typeface="Calibri"/>
                <a:cs typeface="Calibri"/>
                <a:sym typeface="Calibri"/>
              </a:rPr>
              <a:t>Shop on Amazon</a:t>
            </a:r>
            <a:endParaRPr b="0" i="0" sz="683" u="none" cap="none" strike="noStrike">
              <a:solidFill>
                <a:schemeClr val="dk1"/>
              </a:solidFill>
              <a:latin typeface="Calibri"/>
              <a:ea typeface="Calibri"/>
              <a:cs typeface="Calibri"/>
              <a:sym typeface="Calibri"/>
            </a:endParaRPr>
          </a:p>
        </p:txBody>
      </p:sp>
      <p:pic>
        <p:nvPicPr>
          <p:cNvPr descr="preencoded.png" id="161" name="Google Shape;161;p6"/>
          <p:cNvPicPr preferRelativeResize="0"/>
          <p:nvPr/>
        </p:nvPicPr>
        <p:blipFill rotWithShape="1">
          <a:blip r:embed="rId5">
            <a:alphaModFix/>
          </a:blip>
          <a:srcRect b="0" l="0" r="0" t="0"/>
          <a:stretch/>
        </p:blipFill>
        <p:spPr>
          <a:xfrm>
            <a:off x="1555803" y="1960904"/>
            <a:ext cx="112514" cy="100013"/>
          </a:xfrm>
          <a:prstGeom prst="rect">
            <a:avLst/>
          </a:prstGeom>
          <a:noFill/>
          <a:ln>
            <a:noFill/>
          </a:ln>
        </p:spPr>
      </p:pic>
      <p:sp>
        <p:nvSpPr>
          <p:cNvPr id="162" name="Google Shape;162;p6"/>
          <p:cNvSpPr/>
          <p:nvPr/>
        </p:nvSpPr>
        <p:spPr>
          <a:xfrm>
            <a:off x="3109317" y="808667"/>
            <a:ext cx="2566392" cy="1477277"/>
          </a:xfrm>
          <a:prstGeom prst="rect">
            <a:avLst/>
          </a:prstGeom>
          <a:solidFill>
            <a:srgbClr val="000000">
              <a:alpha val="2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6"/>
          <p:cNvSpPr/>
          <p:nvPr/>
        </p:nvSpPr>
        <p:spPr>
          <a:xfrm>
            <a:off x="3237905" y="922967"/>
            <a:ext cx="2323505" cy="214313"/>
          </a:xfrm>
          <a:prstGeom prst="rect">
            <a:avLst/>
          </a:prstGeom>
          <a:noFill/>
          <a:ln>
            <a:noFill/>
          </a:ln>
        </p:spPr>
        <p:txBody>
          <a:bodyPr anchorCtr="0" anchor="t" bIns="0" lIns="0" spcFirstLastPara="1" rIns="0" wrap="square" tIns="0">
            <a:spAutoFit/>
          </a:bodyPr>
          <a:lstStyle/>
          <a:p>
            <a:pPr indent="0" lvl="0" marL="0" marR="0" rtl="0" algn="l">
              <a:lnSpc>
                <a:spcPct val="172239"/>
              </a:lnSpc>
              <a:spcBef>
                <a:spcPts val="0"/>
              </a:spcBef>
              <a:spcAft>
                <a:spcPts val="0"/>
              </a:spcAft>
              <a:buClr>
                <a:srgbClr val="FFFFFF"/>
              </a:buClr>
              <a:buSzPts val="987"/>
              <a:buFont typeface="Calibri"/>
              <a:buNone/>
            </a:pPr>
            <a:r>
              <a:rPr b="1" i="0" lang="en-US" sz="987" u="none" cap="none" strike="noStrike">
                <a:solidFill>
                  <a:srgbClr val="FFFFFF"/>
                </a:solidFill>
                <a:latin typeface="Calibri"/>
                <a:ea typeface="Calibri"/>
                <a:cs typeface="Calibri"/>
                <a:sym typeface="Calibri"/>
              </a:rPr>
              <a:t>Rhodiola Rosea</a:t>
            </a:r>
            <a:endParaRPr b="0" i="0" sz="987" u="none" cap="none" strike="noStrike">
              <a:solidFill>
                <a:schemeClr val="dk1"/>
              </a:solidFill>
              <a:latin typeface="Calibri"/>
              <a:ea typeface="Calibri"/>
              <a:cs typeface="Calibri"/>
              <a:sym typeface="Calibri"/>
            </a:endParaRPr>
          </a:p>
        </p:txBody>
      </p:sp>
      <p:sp>
        <p:nvSpPr>
          <p:cNvPr id="164" name="Google Shape;164;p6"/>
          <p:cNvSpPr/>
          <p:nvPr/>
        </p:nvSpPr>
        <p:spPr>
          <a:xfrm>
            <a:off x="3237905" y="1180142"/>
            <a:ext cx="2323505" cy="150019"/>
          </a:xfrm>
          <a:prstGeom prst="rect">
            <a:avLst/>
          </a:prstGeom>
          <a:noFill/>
          <a:ln>
            <a:noFill/>
          </a:ln>
        </p:spPr>
        <p:txBody>
          <a:bodyPr anchorCtr="0" anchor="t" bIns="0" lIns="0" spcFirstLastPara="1" rIns="0" wrap="square" tIns="0">
            <a:spAutoFit/>
          </a:bodyPr>
          <a:lstStyle/>
          <a:p>
            <a:pPr indent="0" lvl="0" marL="0" marR="0" rtl="0" algn="l">
              <a:lnSpc>
                <a:spcPct val="165061"/>
              </a:lnSpc>
              <a:spcBef>
                <a:spcPts val="0"/>
              </a:spcBef>
              <a:spcAft>
                <a:spcPts val="0"/>
              </a:spcAft>
              <a:buClr>
                <a:srgbClr val="00F0FF"/>
              </a:buClr>
              <a:buSzPts val="727"/>
              <a:buFont typeface="Calibri"/>
              <a:buNone/>
            </a:pPr>
            <a:r>
              <a:rPr b="0" i="1" lang="en-US" sz="727" u="none" cap="none" strike="noStrike">
                <a:solidFill>
                  <a:srgbClr val="00F0FF"/>
                </a:solidFill>
                <a:latin typeface="Calibri"/>
                <a:ea typeface="Calibri"/>
                <a:cs typeface="Calibri"/>
                <a:sym typeface="Calibri"/>
              </a:rPr>
              <a:t>The Fatigue Fighter</a:t>
            </a:r>
            <a:endParaRPr b="0" i="0" sz="727" u="none" cap="none" strike="noStrike">
              <a:solidFill>
                <a:schemeClr val="dk1"/>
              </a:solidFill>
              <a:latin typeface="Calibri"/>
              <a:ea typeface="Calibri"/>
              <a:cs typeface="Calibri"/>
              <a:sym typeface="Calibri"/>
            </a:endParaRPr>
          </a:p>
        </p:txBody>
      </p:sp>
      <p:sp>
        <p:nvSpPr>
          <p:cNvPr id="165" name="Google Shape;165;p6"/>
          <p:cNvSpPr/>
          <p:nvPr/>
        </p:nvSpPr>
        <p:spPr>
          <a:xfrm>
            <a:off x="3237905" y="1387311"/>
            <a:ext cx="2323505" cy="420002"/>
          </a:xfrm>
          <a:prstGeom prst="rect">
            <a:avLst/>
          </a:prstGeom>
          <a:noFill/>
          <a:ln>
            <a:noFill/>
          </a:ln>
        </p:spPr>
        <p:txBody>
          <a:bodyPr anchorCtr="0" anchor="t" bIns="0" lIns="0" spcFirstLastPara="1" rIns="0" wrap="square" tIns="0">
            <a:spAutoFit/>
          </a:bodyPr>
          <a:lstStyle/>
          <a:p>
            <a:pPr indent="0" lvl="0" marL="0" marR="0" rtl="0" algn="l">
              <a:lnSpc>
                <a:spcPct val="151306"/>
              </a:lnSpc>
              <a:spcBef>
                <a:spcPts val="0"/>
              </a:spcBef>
              <a:spcAft>
                <a:spcPts val="0"/>
              </a:spcAft>
              <a:buClr>
                <a:srgbClr val="FFFFFF"/>
              </a:buClr>
              <a:buSzPts val="727"/>
              <a:buFont typeface="Calibri"/>
              <a:buNone/>
            </a:pPr>
            <a:r>
              <a:rPr b="0" i="0" lang="en-US" sz="727" u="none" cap="none" strike="noStrike">
                <a:solidFill>
                  <a:srgbClr val="FFFFFF"/>
                </a:solidFill>
                <a:latin typeface="Calibri"/>
                <a:ea typeface="Calibri"/>
                <a:cs typeface="Calibri"/>
                <a:sym typeface="Calibri"/>
              </a:rPr>
              <a:t>Combats fatigue and improves mental performance under stress. 2010 study shows reduced fatigue in physicians on night duty.</a:t>
            </a:r>
            <a:endParaRPr b="0" i="0" sz="727" u="none" cap="none" strike="noStrike">
              <a:solidFill>
                <a:schemeClr val="dk1"/>
              </a:solidFill>
              <a:latin typeface="Calibri"/>
              <a:ea typeface="Calibri"/>
              <a:cs typeface="Calibri"/>
              <a:sym typeface="Calibri"/>
            </a:endParaRPr>
          </a:p>
        </p:txBody>
      </p:sp>
      <p:sp>
        <p:nvSpPr>
          <p:cNvPr id="166" name="Google Shape;166;p6">
            <a:hlinkClick r:id="rId6"/>
          </p:cNvPr>
          <p:cNvSpPr/>
          <p:nvPr/>
        </p:nvSpPr>
        <p:spPr>
          <a:xfrm>
            <a:off x="3237905" y="1878750"/>
            <a:ext cx="1239692" cy="264319"/>
          </a:xfrm>
          <a:prstGeom prst="rect">
            <a:avLst/>
          </a:prstGeom>
          <a:solidFill>
            <a:srgbClr val="8B5C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6"/>
          <p:cNvSpPr/>
          <p:nvPr/>
        </p:nvSpPr>
        <p:spPr>
          <a:xfrm>
            <a:off x="3352205" y="1943044"/>
            <a:ext cx="855715" cy="135731"/>
          </a:xfrm>
          <a:prstGeom prst="rect">
            <a:avLst/>
          </a:prstGeom>
          <a:noFill/>
          <a:ln>
            <a:noFill/>
          </a:ln>
        </p:spPr>
        <p:txBody>
          <a:bodyPr anchorCtr="0" anchor="t" bIns="0" lIns="0" spcFirstLastPara="1" rIns="0" wrap="square" tIns="0">
            <a:spAutoFit/>
          </a:bodyPr>
          <a:lstStyle/>
          <a:p>
            <a:pPr indent="0" lvl="0" marL="0" marR="0" rtl="0" algn="l">
              <a:lnSpc>
                <a:spcPct val="175695"/>
              </a:lnSpc>
              <a:spcBef>
                <a:spcPts val="0"/>
              </a:spcBef>
              <a:spcAft>
                <a:spcPts val="0"/>
              </a:spcAft>
              <a:buClr>
                <a:srgbClr val="FFFFFF"/>
              </a:buClr>
              <a:buSzPts val="683"/>
              <a:buFont typeface="Calibri"/>
              <a:buNone/>
            </a:pPr>
            <a:r>
              <a:rPr b="1" i="0" lang="en-US" sz="683" u="none" cap="none" strike="noStrike">
                <a:solidFill>
                  <a:srgbClr val="FFFFFF"/>
                </a:solidFill>
                <a:latin typeface="Calibri"/>
                <a:ea typeface="Calibri"/>
                <a:cs typeface="Calibri"/>
                <a:sym typeface="Calibri"/>
              </a:rPr>
              <a:t>Shop on Amazon</a:t>
            </a:r>
            <a:endParaRPr b="0" i="0" sz="683" u="none" cap="none" strike="noStrike">
              <a:solidFill>
                <a:schemeClr val="dk1"/>
              </a:solidFill>
              <a:latin typeface="Calibri"/>
              <a:ea typeface="Calibri"/>
              <a:cs typeface="Calibri"/>
              <a:sym typeface="Calibri"/>
            </a:endParaRPr>
          </a:p>
        </p:txBody>
      </p:sp>
      <p:pic>
        <p:nvPicPr>
          <p:cNvPr descr="preencoded.png" id="168" name="Google Shape;168;p6"/>
          <p:cNvPicPr preferRelativeResize="0"/>
          <p:nvPr/>
        </p:nvPicPr>
        <p:blipFill rotWithShape="1">
          <a:blip r:embed="rId7">
            <a:alphaModFix/>
          </a:blip>
          <a:srcRect b="0" l="0" r="0" t="0"/>
          <a:stretch/>
        </p:blipFill>
        <p:spPr>
          <a:xfrm>
            <a:off x="4250782" y="1960904"/>
            <a:ext cx="112514" cy="100013"/>
          </a:xfrm>
          <a:prstGeom prst="rect">
            <a:avLst/>
          </a:prstGeom>
          <a:noFill/>
          <a:ln>
            <a:noFill/>
          </a:ln>
        </p:spPr>
      </p:pic>
      <p:sp>
        <p:nvSpPr>
          <p:cNvPr id="169" name="Google Shape;169;p6"/>
          <p:cNvSpPr/>
          <p:nvPr/>
        </p:nvSpPr>
        <p:spPr>
          <a:xfrm>
            <a:off x="428625" y="2435963"/>
            <a:ext cx="5247084" cy="1750219"/>
          </a:xfrm>
          <a:prstGeom prst="rect">
            <a:avLst/>
          </a:prstGeom>
          <a:solidFill>
            <a:srgbClr val="00F0FF">
              <a:alpha val="4705"/>
            </a:srgbClr>
          </a:solidFill>
          <a:ln cap="flat" cmpd="sng" w="18275">
            <a:solidFill>
              <a:srgbClr val="00F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6"/>
          <p:cNvSpPr/>
          <p:nvPr/>
        </p:nvSpPr>
        <p:spPr>
          <a:xfrm>
            <a:off x="571500" y="2578838"/>
            <a:ext cx="4961334" cy="257175"/>
          </a:xfrm>
          <a:prstGeom prst="rect">
            <a:avLst/>
          </a:prstGeom>
          <a:noFill/>
          <a:ln>
            <a:noFill/>
          </a:ln>
        </p:spPr>
        <p:txBody>
          <a:bodyPr anchorCtr="0" anchor="t" bIns="0" lIns="0" spcFirstLastPara="1" rIns="0" wrap="square" tIns="0">
            <a:spAutoFit/>
          </a:bodyPr>
          <a:lstStyle/>
          <a:p>
            <a:pPr indent="0" lvl="0" marL="0" marR="0" rtl="0" algn="l">
              <a:lnSpc>
                <a:spcPct val="167644"/>
              </a:lnSpc>
              <a:spcBef>
                <a:spcPts val="0"/>
              </a:spcBef>
              <a:spcAft>
                <a:spcPts val="0"/>
              </a:spcAft>
              <a:buClr>
                <a:srgbClr val="00F0FF"/>
              </a:buClr>
              <a:buSzPts val="1193"/>
              <a:buFont typeface="Calibri"/>
              <a:buNone/>
            </a:pPr>
            <a:r>
              <a:rPr b="1" i="0" lang="en-US" sz="1193" u="none" cap="none" strike="noStrike">
                <a:solidFill>
                  <a:srgbClr val="00F0FF"/>
                </a:solidFill>
                <a:latin typeface="Calibri"/>
                <a:ea typeface="Calibri"/>
                <a:cs typeface="Calibri"/>
                <a:sym typeface="Calibri"/>
              </a:rPr>
              <a:t>Your Biohacking Blueprint</a:t>
            </a:r>
            <a:endParaRPr b="0" i="0" sz="1193" u="none" cap="none" strike="noStrike">
              <a:solidFill>
                <a:schemeClr val="dk1"/>
              </a:solidFill>
              <a:latin typeface="Calibri"/>
              <a:ea typeface="Calibri"/>
              <a:cs typeface="Calibri"/>
              <a:sym typeface="Calibri"/>
            </a:endParaRPr>
          </a:p>
        </p:txBody>
      </p:sp>
      <p:sp>
        <p:nvSpPr>
          <p:cNvPr id="171" name="Google Shape;171;p6"/>
          <p:cNvSpPr/>
          <p:nvPr/>
        </p:nvSpPr>
        <p:spPr>
          <a:xfrm>
            <a:off x="571500" y="2943169"/>
            <a:ext cx="214313" cy="214313"/>
          </a:xfrm>
          <a:prstGeom prst="rect">
            <a:avLst/>
          </a:prstGeom>
          <a:solidFill>
            <a:srgbClr val="FF006E">
              <a:alpha val="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6"/>
          <p:cNvSpPr/>
          <p:nvPr/>
        </p:nvSpPr>
        <p:spPr>
          <a:xfrm>
            <a:off x="571500" y="2943169"/>
            <a:ext cx="214313" cy="214313"/>
          </a:xfrm>
          <a:prstGeom prst="rect">
            <a:avLst/>
          </a:prstGeom>
          <a:noFill/>
          <a:ln>
            <a:noFill/>
          </a:ln>
        </p:spPr>
        <p:txBody>
          <a:bodyPr anchorCtr="0" anchor="ctr" bIns="0" lIns="0" spcFirstLastPara="1" rIns="0" wrap="square" tIns="0">
            <a:spAutoFit/>
          </a:bodyPr>
          <a:lstStyle/>
          <a:p>
            <a:pPr indent="0" lvl="0" marL="0" marR="0" rtl="0" algn="ctr">
              <a:lnSpc>
                <a:spcPct val="178571"/>
              </a:lnSpc>
              <a:spcBef>
                <a:spcPts val="0"/>
              </a:spcBef>
              <a:spcAft>
                <a:spcPts val="0"/>
              </a:spcAft>
              <a:buClr>
                <a:srgbClr val="FF006E"/>
              </a:buClr>
              <a:buSzPts val="784"/>
              <a:buFont typeface="Calibri"/>
              <a:buNone/>
            </a:pPr>
            <a:r>
              <a:rPr b="1" i="0" lang="en-US" sz="784" u="none" cap="none" strike="noStrike">
                <a:solidFill>
                  <a:srgbClr val="FF006E"/>
                </a:solidFill>
                <a:latin typeface="Calibri"/>
                <a:ea typeface="Calibri"/>
                <a:cs typeface="Calibri"/>
                <a:sym typeface="Calibri"/>
              </a:rPr>
              <a:t>1</a:t>
            </a:r>
            <a:endParaRPr b="0" i="0" sz="784" u="none" cap="none" strike="noStrike">
              <a:solidFill>
                <a:schemeClr val="dk1"/>
              </a:solidFill>
              <a:latin typeface="Calibri"/>
              <a:ea typeface="Calibri"/>
              <a:cs typeface="Calibri"/>
              <a:sym typeface="Calibri"/>
            </a:endParaRPr>
          </a:p>
        </p:txBody>
      </p:sp>
      <p:sp>
        <p:nvSpPr>
          <p:cNvPr id="173" name="Google Shape;173;p6"/>
          <p:cNvSpPr/>
          <p:nvPr/>
        </p:nvSpPr>
        <p:spPr>
          <a:xfrm>
            <a:off x="871538" y="2964600"/>
            <a:ext cx="2748251" cy="171450"/>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Start with the Foundational Five - Build your base</a:t>
            </a:r>
            <a:endParaRPr b="0" i="0" sz="784" u="none" cap="none" strike="noStrike">
              <a:solidFill>
                <a:schemeClr val="dk1"/>
              </a:solidFill>
              <a:latin typeface="Calibri"/>
              <a:ea typeface="Calibri"/>
              <a:cs typeface="Calibri"/>
              <a:sym typeface="Calibri"/>
            </a:endParaRPr>
          </a:p>
        </p:txBody>
      </p:sp>
      <p:sp>
        <p:nvSpPr>
          <p:cNvPr id="174" name="Google Shape;174;p6"/>
          <p:cNvSpPr/>
          <p:nvPr/>
        </p:nvSpPr>
        <p:spPr>
          <a:xfrm>
            <a:off x="571500" y="3228919"/>
            <a:ext cx="214313" cy="214313"/>
          </a:xfrm>
          <a:prstGeom prst="rect">
            <a:avLst/>
          </a:prstGeom>
          <a:solidFill>
            <a:srgbClr val="FF006E">
              <a:alpha val="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6"/>
          <p:cNvSpPr/>
          <p:nvPr/>
        </p:nvSpPr>
        <p:spPr>
          <a:xfrm>
            <a:off x="571500" y="3228919"/>
            <a:ext cx="214313" cy="214313"/>
          </a:xfrm>
          <a:prstGeom prst="rect">
            <a:avLst/>
          </a:prstGeom>
          <a:noFill/>
          <a:ln>
            <a:noFill/>
          </a:ln>
        </p:spPr>
        <p:txBody>
          <a:bodyPr anchorCtr="0" anchor="ctr" bIns="0" lIns="0" spcFirstLastPara="1" rIns="0" wrap="square" tIns="0">
            <a:spAutoFit/>
          </a:bodyPr>
          <a:lstStyle/>
          <a:p>
            <a:pPr indent="0" lvl="0" marL="0" marR="0" rtl="0" algn="ctr">
              <a:lnSpc>
                <a:spcPct val="178571"/>
              </a:lnSpc>
              <a:spcBef>
                <a:spcPts val="0"/>
              </a:spcBef>
              <a:spcAft>
                <a:spcPts val="0"/>
              </a:spcAft>
              <a:buClr>
                <a:srgbClr val="FF006E"/>
              </a:buClr>
              <a:buSzPts val="784"/>
              <a:buFont typeface="Calibri"/>
              <a:buNone/>
            </a:pPr>
            <a:r>
              <a:rPr b="1" i="0" lang="en-US" sz="784" u="none" cap="none" strike="noStrike">
                <a:solidFill>
                  <a:srgbClr val="FF006E"/>
                </a:solidFill>
                <a:latin typeface="Calibri"/>
                <a:ea typeface="Calibri"/>
                <a:cs typeface="Calibri"/>
                <a:sym typeface="Calibri"/>
              </a:rPr>
              <a:t>2</a:t>
            </a:r>
            <a:endParaRPr b="0" i="0" sz="784" u="none" cap="none" strike="noStrike">
              <a:solidFill>
                <a:schemeClr val="dk1"/>
              </a:solidFill>
              <a:latin typeface="Calibri"/>
              <a:ea typeface="Calibri"/>
              <a:cs typeface="Calibri"/>
              <a:sym typeface="Calibri"/>
            </a:endParaRPr>
          </a:p>
        </p:txBody>
      </p:sp>
      <p:sp>
        <p:nvSpPr>
          <p:cNvPr id="176" name="Google Shape;176;p6"/>
          <p:cNvSpPr/>
          <p:nvPr/>
        </p:nvSpPr>
        <p:spPr>
          <a:xfrm>
            <a:off x="871538" y="3250350"/>
            <a:ext cx="3405699" cy="171450"/>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Add Performance &amp; Longevity Boosters - Based on your goals</a:t>
            </a:r>
            <a:endParaRPr b="0" i="0" sz="784" u="none" cap="none" strike="noStrike">
              <a:solidFill>
                <a:schemeClr val="dk1"/>
              </a:solidFill>
              <a:latin typeface="Calibri"/>
              <a:ea typeface="Calibri"/>
              <a:cs typeface="Calibri"/>
              <a:sym typeface="Calibri"/>
            </a:endParaRPr>
          </a:p>
        </p:txBody>
      </p:sp>
      <p:sp>
        <p:nvSpPr>
          <p:cNvPr id="177" name="Google Shape;177;p6"/>
          <p:cNvSpPr/>
          <p:nvPr/>
        </p:nvSpPr>
        <p:spPr>
          <a:xfrm>
            <a:off x="571500" y="3514669"/>
            <a:ext cx="214313" cy="214313"/>
          </a:xfrm>
          <a:prstGeom prst="rect">
            <a:avLst/>
          </a:prstGeom>
          <a:solidFill>
            <a:srgbClr val="FF006E">
              <a:alpha val="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6"/>
          <p:cNvSpPr/>
          <p:nvPr/>
        </p:nvSpPr>
        <p:spPr>
          <a:xfrm>
            <a:off x="571500" y="3514669"/>
            <a:ext cx="214313" cy="214313"/>
          </a:xfrm>
          <a:prstGeom prst="rect">
            <a:avLst/>
          </a:prstGeom>
          <a:noFill/>
          <a:ln>
            <a:noFill/>
          </a:ln>
        </p:spPr>
        <p:txBody>
          <a:bodyPr anchorCtr="0" anchor="ctr" bIns="0" lIns="0" spcFirstLastPara="1" rIns="0" wrap="square" tIns="0">
            <a:spAutoFit/>
          </a:bodyPr>
          <a:lstStyle/>
          <a:p>
            <a:pPr indent="0" lvl="0" marL="0" marR="0" rtl="0" algn="ctr">
              <a:lnSpc>
                <a:spcPct val="178571"/>
              </a:lnSpc>
              <a:spcBef>
                <a:spcPts val="0"/>
              </a:spcBef>
              <a:spcAft>
                <a:spcPts val="0"/>
              </a:spcAft>
              <a:buClr>
                <a:srgbClr val="FF006E"/>
              </a:buClr>
              <a:buSzPts val="784"/>
              <a:buFont typeface="Calibri"/>
              <a:buNone/>
            </a:pPr>
            <a:r>
              <a:rPr b="1" i="0" lang="en-US" sz="784" u="none" cap="none" strike="noStrike">
                <a:solidFill>
                  <a:srgbClr val="FF006E"/>
                </a:solidFill>
                <a:latin typeface="Calibri"/>
                <a:ea typeface="Calibri"/>
                <a:cs typeface="Calibri"/>
                <a:sym typeface="Calibri"/>
              </a:rPr>
              <a:t>3</a:t>
            </a:r>
            <a:endParaRPr b="0" i="0" sz="784" u="none" cap="none" strike="noStrike">
              <a:solidFill>
                <a:schemeClr val="dk1"/>
              </a:solidFill>
              <a:latin typeface="Calibri"/>
              <a:ea typeface="Calibri"/>
              <a:cs typeface="Calibri"/>
              <a:sym typeface="Calibri"/>
            </a:endParaRPr>
          </a:p>
        </p:txBody>
      </p:sp>
      <p:sp>
        <p:nvSpPr>
          <p:cNvPr id="179" name="Google Shape;179;p6"/>
          <p:cNvSpPr/>
          <p:nvPr/>
        </p:nvSpPr>
        <p:spPr>
          <a:xfrm>
            <a:off x="871538" y="3536100"/>
            <a:ext cx="2562039" cy="171450"/>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Incorporate Adaptogens - For stress resilience</a:t>
            </a:r>
            <a:endParaRPr b="0" i="0" sz="784" u="none" cap="none" strike="noStrike">
              <a:solidFill>
                <a:schemeClr val="dk1"/>
              </a:solidFill>
              <a:latin typeface="Calibri"/>
              <a:ea typeface="Calibri"/>
              <a:cs typeface="Calibri"/>
              <a:sym typeface="Calibri"/>
            </a:endParaRPr>
          </a:p>
        </p:txBody>
      </p:sp>
      <p:sp>
        <p:nvSpPr>
          <p:cNvPr id="180" name="Google Shape;180;p6"/>
          <p:cNvSpPr/>
          <p:nvPr/>
        </p:nvSpPr>
        <p:spPr>
          <a:xfrm>
            <a:off x="571500" y="3800419"/>
            <a:ext cx="214313" cy="214313"/>
          </a:xfrm>
          <a:prstGeom prst="rect">
            <a:avLst/>
          </a:prstGeom>
          <a:solidFill>
            <a:srgbClr val="FF006E">
              <a:alpha val="9803"/>
            </a:srgbClr>
          </a:solidFill>
          <a:ln cap="flat" cmpd="sng" w="18275">
            <a:solidFill>
              <a:srgbClr val="FF00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6"/>
          <p:cNvSpPr/>
          <p:nvPr/>
        </p:nvSpPr>
        <p:spPr>
          <a:xfrm>
            <a:off x="571500" y="3800419"/>
            <a:ext cx="214313" cy="214313"/>
          </a:xfrm>
          <a:prstGeom prst="rect">
            <a:avLst/>
          </a:prstGeom>
          <a:noFill/>
          <a:ln>
            <a:noFill/>
          </a:ln>
        </p:spPr>
        <p:txBody>
          <a:bodyPr anchorCtr="0" anchor="ctr" bIns="0" lIns="0" spcFirstLastPara="1" rIns="0" wrap="square" tIns="0">
            <a:spAutoFit/>
          </a:bodyPr>
          <a:lstStyle/>
          <a:p>
            <a:pPr indent="0" lvl="0" marL="0" marR="0" rtl="0" algn="ctr">
              <a:lnSpc>
                <a:spcPct val="178571"/>
              </a:lnSpc>
              <a:spcBef>
                <a:spcPts val="0"/>
              </a:spcBef>
              <a:spcAft>
                <a:spcPts val="0"/>
              </a:spcAft>
              <a:buClr>
                <a:srgbClr val="FF006E"/>
              </a:buClr>
              <a:buSzPts val="784"/>
              <a:buFont typeface="Calibri"/>
              <a:buNone/>
            </a:pPr>
            <a:r>
              <a:rPr b="1" i="0" lang="en-US" sz="784" u="none" cap="none" strike="noStrike">
                <a:solidFill>
                  <a:srgbClr val="FF006E"/>
                </a:solidFill>
                <a:latin typeface="Calibri"/>
                <a:ea typeface="Calibri"/>
                <a:cs typeface="Calibri"/>
                <a:sym typeface="Calibri"/>
              </a:rPr>
              <a:t>4</a:t>
            </a:r>
            <a:endParaRPr b="0" i="0" sz="784" u="none" cap="none" strike="noStrike">
              <a:solidFill>
                <a:schemeClr val="dk1"/>
              </a:solidFill>
              <a:latin typeface="Calibri"/>
              <a:ea typeface="Calibri"/>
              <a:cs typeface="Calibri"/>
              <a:sym typeface="Calibri"/>
            </a:endParaRPr>
          </a:p>
        </p:txBody>
      </p:sp>
      <p:sp>
        <p:nvSpPr>
          <p:cNvPr id="182" name="Google Shape;182;p6"/>
          <p:cNvSpPr/>
          <p:nvPr/>
        </p:nvSpPr>
        <p:spPr>
          <a:xfrm>
            <a:off x="871538" y="3821850"/>
            <a:ext cx="3194010" cy="171450"/>
          </a:xfrm>
          <a:prstGeom prst="rect">
            <a:avLst/>
          </a:prstGeom>
          <a:noFill/>
          <a:ln>
            <a:noFill/>
          </a:ln>
        </p:spPr>
        <p:txBody>
          <a:bodyPr anchorCtr="0" anchor="t" bIns="0" lIns="0" spcFirstLastPara="1" rIns="0" wrap="square" tIns="0">
            <a:spAutoFit/>
          </a:bodyPr>
          <a:lstStyle/>
          <a:p>
            <a:pPr indent="0" lvl="0" marL="0" marR="0" rtl="0" algn="l">
              <a:lnSpc>
                <a:spcPct val="178571"/>
              </a:lnSpc>
              <a:spcBef>
                <a:spcPts val="0"/>
              </a:spcBef>
              <a:spcAft>
                <a:spcPts val="0"/>
              </a:spcAft>
              <a:buClr>
                <a:srgbClr val="FFFFFF"/>
              </a:buClr>
              <a:buSzPts val="784"/>
              <a:buFont typeface="Calibri"/>
              <a:buNone/>
            </a:pPr>
            <a:r>
              <a:rPr b="1" i="0" lang="en-US" sz="784" u="none" cap="none" strike="noStrike">
                <a:solidFill>
                  <a:srgbClr val="FFFFFF"/>
                </a:solidFill>
                <a:latin typeface="Calibri"/>
                <a:ea typeface="Calibri"/>
                <a:cs typeface="Calibri"/>
                <a:sym typeface="Calibri"/>
              </a:rPr>
              <a:t>Listen to Your Body - Adjust as needed for optimal results</a:t>
            </a:r>
            <a:endParaRPr b="0" i="0" sz="784" u="none" cap="none" strike="noStrike">
              <a:solidFill>
                <a:schemeClr val="dk1"/>
              </a:solidFill>
              <a:latin typeface="Calibri"/>
              <a:ea typeface="Calibri"/>
              <a:cs typeface="Calibri"/>
              <a:sym typeface="Calibri"/>
            </a:endParaRPr>
          </a:p>
        </p:txBody>
      </p:sp>
      <p:sp>
        <p:nvSpPr>
          <p:cNvPr id="183" name="Google Shape;183;p6"/>
          <p:cNvSpPr/>
          <p:nvPr/>
        </p:nvSpPr>
        <p:spPr>
          <a:xfrm>
            <a:off x="428625" y="4514794"/>
            <a:ext cx="5247084" cy="1164431"/>
          </a:xfrm>
          <a:prstGeom prst="rect">
            <a:avLst/>
          </a:prstGeom>
          <a:solidFill>
            <a:srgbClr val="FF006E">
              <a:alpha val="9803"/>
            </a:srgbClr>
          </a:solidFill>
          <a:ln cap="flat" cmpd="sng" w="18275">
            <a:solidFill>
              <a:srgbClr val="8B5C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6"/>
          <p:cNvSpPr/>
          <p:nvPr/>
        </p:nvSpPr>
        <p:spPr>
          <a:xfrm>
            <a:off x="571500" y="4657669"/>
            <a:ext cx="4961334" cy="214313"/>
          </a:xfrm>
          <a:prstGeom prst="rect">
            <a:avLst/>
          </a:prstGeom>
          <a:noFill/>
          <a:ln>
            <a:noFill/>
          </a:ln>
        </p:spPr>
        <p:txBody>
          <a:bodyPr anchorCtr="0" anchor="t" bIns="0" lIns="0" spcFirstLastPara="1" rIns="0" wrap="square" tIns="0">
            <a:spAutoFit/>
          </a:bodyPr>
          <a:lstStyle/>
          <a:p>
            <a:pPr indent="0" lvl="0" marL="0" marR="0" rtl="0" algn="ctr">
              <a:lnSpc>
                <a:spcPct val="172239"/>
              </a:lnSpc>
              <a:spcBef>
                <a:spcPts val="0"/>
              </a:spcBef>
              <a:spcAft>
                <a:spcPts val="0"/>
              </a:spcAft>
              <a:buClr>
                <a:srgbClr val="FFFFFF"/>
              </a:buClr>
              <a:buSzPts val="987"/>
              <a:buFont typeface="Calibri"/>
              <a:buNone/>
            </a:pPr>
            <a:r>
              <a:rPr b="1" i="0" lang="en-US" sz="987" u="none" cap="none" strike="noStrike">
                <a:solidFill>
                  <a:srgbClr val="FFFFFF"/>
                </a:solidFill>
                <a:latin typeface="Calibri"/>
                <a:ea typeface="Calibri"/>
                <a:cs typeface="Calibri"/>
                <a:sym typeface="Calibri"/>
              </a:rPr>
              <a:t>Explore more science-backed biohacking guides at</a:t>
            </a:r>
            <a:endParaRPr b="0" i="0" sz="987" u="none" cap="none" strike="noStrike">
              <a:solidFill>
                <a:schemeClr val="dk1"/>
              </a:solidFill>
              <a:latin typeface="Calibri"/>
              <a:ea typeface="Calibri"/>
              <a:cs typeface="Calibri"/>
              <a:sym typeface="Calibri"/>
            </a:endParaRPr>
          </a:p>
        </p:txBody>
      </p:sp>
      <p:sp>
        <p:nvSpPr>
          <p:cNvPr id="185" name="Google Shape;185;p6"/>
          <p:cNvSpPr/>
          <p:nvPr/>
        </p:nvSpPr>
        <p:spPr>
          <a:xfrm>
            <a:off x="2416987" y="4970208"/>
            <a:ext cx="1270360" cy="273248"/>
          </a:xfrm>
          <a:prstGeom prst="rect">
            <a:avLst/>
          </a:prstGeom>
          <a:noFill/>
          <a:ln>
            <a:noFill/>
          </a:ln>
        </p:spPr>
        <p:txBody>
          <a:bodyPr anchorCtr="0" anchor="t" bIns="0" lIns="0" spcFirstLastPara="1" rIns="0" wrap="square" tIns="0">
            <a:spAutoFit/>
          </a:bodyPr>
          <a:lstStyle/>
          <a:p>
            <a:pPr indent="0" lvl="0" marL="0" marR="0" rtl="0" algn="ctr">
              <a:lnSpc>
                <a:spcPct val="171796"/>
              </a:lnSpc>
              <a:spcBef>
                <a:spcPts val="0"/>
              </a:spcBef>
              <a:spcAft>
                <a:spcPts val="0"/>
              </a:spcAft>
              <a:buClr>
                <a:srgbClr val="00F0FF"/>
              </a:buClr>
              <a:buSzPts val="1397"/>
              <a:buFont typeface="Calibri"/>
              <a:buNone/>
            </a:pPr>
            <a:r>
              <a:rPr b="1" i="0" lang="en-US" sz="1397" u="sng" cap="none" strike="noStrike">
                <a:solidFill>
                  <a:schemeClr val="hlink"/>
                </a:solidFill>
                <a:latin typeface="Calibri"/>
                <a:ea typeface="Calibri"/>
                <a:cs typeface="Calibri"/>
                <a:sym typeface="Calibri"/>
                <a:hlinkClick r:id="rId8"/>
              </a:rPr>
              <a:t>fitonear.com</a:t>
            </a:r>
            <a:endParaRPr b="0" i="0" sz="1397" u="none" cap="none" strike="noStrike">
              <a:solidFill>
                <a:schemeClr val="dk1"/>
              </a:solidFill>
              <a:latin typeface="Calibri"/>
              <a:ea typeface="Calibri"/>
              <a:cs typeface="Calibri"/>
              <a:sym typeface="Calibri"/>
            </a:endParaRPr>
          </a:p>
        </p:txBody>
      </p:sp>
      <p:sp>
        <p:nvSpPr>
          <p:cNvPr id="186" name="Google Shape;186;p6"/>
          <p:cNvSpPr/>
          <p:nvPr/>
        </p:nvSpPr>
        <p:spPr>
          <a:xfrm>
            <a:off x="571500" y="5314894"/>
            <a:ext cx="4961334" cy="192881"/>
          </a:xfrm>
          <a:prstGeom prst="rect">
            <a:avLst/>
          </a:prstGeom>
          <a:noFill/>
          <a:ln>
            <a:noFill/>
          </a:ln>
        </p:spPr>
        <p:txBody>
          <a:bodyPr anchorCtr="0" anchor="t" bIns="0" lIns="0" spcFirstLastPara="1" rIns="0" wrap="square" tIns="0">
            <a:spAutoFit/>
          </a:bodyPr>
          <a:lstStyle/>
          <a:p>
            <a:pPr indent="0" lvl="0" marL="0" marR="0" rtl="0" algn="ctr">
              <a:lnSpc>
                <a:spcPct val="169491"/>
              </a:lnSpc>
              <a:spcBef>
                <a:spcPts val="0"/>
              </a:spcBef>
              <a:spcAft>
                <a:spcPts val="0"/>
              </a:spcAft>
              <a:buClr>
                <a:srgbClr val="FF006E"/>
              </a:buClr>
              <a:buSzPts val="885"/>
              <a:buFont typeface="Calibri"/>
              <a:buNone/>
            </a:pPr>
            <a:r>
              <a:rPr b="1" i="0" lang="en-US" sz="885" u="none" cap="none" strike="noStrike">
                <a:solidFill>
                  <a:srgbClr val="FF006E"/>
                </a:solidFill>
                <a:latin typeface="Calibri"/>
                <a:ea typeface="Calibri"/>
                <a:cs typeface="Calibri"/>
                <a:sym typeface="Calibri"/>
              </a:rPr>
              <a:t>Start your optimization journey today! 🚀</a:t>
            </a:r>
            <a:endParaRPr b="0" i="0" sz="885" u="none" cap="none" strike="noStrike">
              <a:solidFill>
                <a:schemeClr val="dk1"/>
              </a:solidFill>
              <a:latin typeface="Calibri"/>
              <a:ea typeface="Calibri"/>
              <a:cs typeface="Calibri"/>
              <a:sym typeface="Calibri"/>
            </a:endParaRPr>
          </a:p>
        </p:txBody>
      </p:sp>
      <p:pic>
        <p:nvPicPr>
          <p:cNvPr descr="preencoded.png" id="187" name="Google Shape;187;p6"/>
          <p:cNvPicPr preferRelativeResize="0"/>
          <p:nvPr/>
        </p:nvPicPr>
        <p:blipFill rotWithShape="1">
          <a:blip r:embed="rId9">
            <a:alphaModFix/>
          </a:blip>
          <a:srcRect b="0" l="0" r="0" t="0"/>
          <a:stretch/>
        </p:blipFill>
        <p:spPr>
          <a:xfrm>
            <a:off x="6052542" y="2419471"/>
            <a:ext cx="2500313" cy="162034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2025-11-11T17:38:32Z</dcterms:created>
  <dc:creator>PptxGenJS</dc:creator>
</cp:coreProperties>
</file>