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jA4DnCd67ft38j6eXs9Hp2sLhp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mc:AlternateContent>
    <mc:Choice Requires="p14">
      <p:transition spd="slow" p14:dur="1500">
        <p14:flip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35.png"/><Relationship Id="rId5" Type="http://schemas.openxmlformats.org/officeDocument/2006/relationships/hyperlink" Target="http://fitonear.co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Relationship Id="rId4" Type="http://schemas.openxmlformats.org/officeDocument/2006/relationships/image" Target="../media/image32.png"/><Relationship Id="rId5" Type="http://schemas.openxmlformats.org/officeDocument/2006/relationships/hyperlink" Target="http://fitonear.com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hyperlink" Target="http://fitonear.com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7.png"/><Relationship Id="rId5" Type="http://schemas.openxmlformats.org/officeDocument/2006/relationships/hyperlink" Target="http://fitonear.com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hyperlink" Target="http://fitonear.com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png"/><Relationship Id="rId4" Type="http://schemas.openxmlformats.org/officeDocument/2006/relationships/image" Target="../media/image4.png"/><Relationship Id="rId5" Type="http://schemas.openxmlformats.org/officeDocument/2006/relationships/hyperlink" Target="http://fitonear.com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hyperlink" Target="http://fitonear.com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Relationship Id="rId4" Type="http://schemas.openxmlformats.org/officeDocument/2006/relationships/image" Target="../media/image5.png"/><Relationship Id="rId5" Type="http://schemas.openxmlformats.org/officeDocument/2006/relationships/hyperlink" Target="http://fitonear.com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Relationship Id="rId4" Type="http://schemas.openxmlformats.org/officeDocument/2006/relationships/image" Target="../media/image3.png"/><Relationship Id="rId5" Type="http://schemas.openxmlformats.org/officeDocument/2006/relationships/hyperlink" Target="http://fitonear.com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hyperlink" Target="http://fitonear.com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hyperlink" Target="http://fitonear.com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Relationship Id="rId4" Type="http://schemas.openxmlformats.org/officeDocument/2006/relationships/image" Target="../media/image10.png"/><Relationship Id="rId5" Type="http://schemas.openxmlformats.org/officeDocument/2006/relationships/hyperlink" Target="http://fitonear.com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11.png"/><Relationship Id="rId5" Type="http://schemas.openxmlformats.org/officeDocument/2006/relationships/hyperlink" Target="https://amzn.to/4hGMON2" TargetMode="External"/><Relationship Id="rId6" Type="http://schemas.openxmlformats.org/officeDocument/2006/relationships/hyperlink" Target="https://amzn.to/4oRZpzj" TargetMode="External"/><Relationship Id="rId7" Type="http://schemas.openxmlformats.org/officeDocument/2006/relationships/hyperlink" Target="https://amzn.to/4oii7A5" TargetMode="External"/><Relationship Id="rId8" Type="http://schemas.openxmlformats.org/officeDocument/2006/relationships/hyperlink" Target="http://fitonear.com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hyperlink" Target="http://fitonear.com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Relationship Id="rId4" Type="http://schemas.openxmlformats.org/officeDocument/2006/relationships/hyperlink" Target="http://fitonear.com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Relationship Id="rId5" Type="http://schemas.openxmlformats.org/officeDocument/2006/relationships/hyperlink" Target="http://fitonear.com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4.png"/><Relationship Id="rId4" Type="http://schemas.openxmlformats.org/officeDocument/2006/relationships/hyperlink" Target="http://fitonear.com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png"/><Relationship Id="rId4" Type="http://schemas.openxmlformats.org/officeDocument/2006/relationships/hyperlink" Target="http://fitonear.com" TargetMode="External"/><Relationship Id="rId5" Type="http://schemas.openxmlformats.org/officeDocument/2006/relationships/hyperlink" Target="http://fitonea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" name="Google Shape;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7B68EE">
              <a:alpha val="1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" name="Google Shape;18;p1"/>
          <p:cNvPicPr preferRelativeResize="0"/>
          <p:nvPr/>
        </p:nvPicPr>
        <p:blipFill rotWithShape="1">
          <a:blip r:embed="rId4">
            <a:alphaModFix amt="90000"/>
          </a:blip>
          <a:srcRect b="0" l="0" r="0" t="0"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"/>
          <p:cNvSpPr/>
          <p:nvPr/>
        </p:nvSpPr>
        <p:spPr>
          <a:xfrm>
            <a:off x="571500" y="571500"/>
            <a:ext cx="4457700" cy="13201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45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4353"/>
              <a:buFont typeface="Calibri"/>
              <a:buNone/>
            </a:pPr>
            <a:r>
              <a:rPr b="1" i="0" lang="en-US" sz="4353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Biohack Your Blood Sugar</a:t>
            </a:r>
            <a:endParaRPr b="0" i="0" sz="435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571500" y="2105955"/>
            <a:ext cx="4457700" cy="668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3805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808"/>
              <a:buFont typeface="Calibri"/>
              <a:buNone/>
            </a:pPr>
            <a:r>
              <a:rPr b="1" i="0" lang="en-US" sz="1808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The Ultimate Guide to Continuous Glucose Monitors (CGM)</a:t>
            </a:r>
            <a:endParaRPr b="0" i="0" sz="180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571500" y="3131753"/>
            <a:ext cx="4457700" cy="8858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1"/>
          <p:cNvSpPr/>
          <p:nvPr/>
        </p:nvSpPr>
        <p:spPr>
          <a:xfrm>
            <a:off x="571500" y="3131753"/>
            <a:ext cx="35719" cy="885825"/>
          </a:xfrm>
          <a:prstGeom prst="rect">
            <a:avLst/>
          </a:prstGeom>
          <a:solidFill>
            <a:srgbClr val="7B68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571500" y="3131753"/>
            <a:ext cx="4457700" cy="885825"/>
          </a:xfrm>
          <a:prstGeom prst="rect">
            <a:avLst/>
          </a:prstGeom>
          <a:noFill/>
          <a:ln>
            <a:noFill/>
          </a:ln>
        </p:spPr>
        <p:txBody>
          <a:bodyPr anchorCtr="0" anchor="t" bIns="170050" lIns="255125" spcFirstLastPara="1" rIns="255125" wrap="square" tIns="170050">
            <a:spAutoFit/>
          </a:bodyPr>
          <a:lstStyle/>
          <a:p>
            <a:pPr indent="0" lvl="0" marL="0" marR="0" rtl="0" algn="l">
              <a:lnSpc>
                <a:spcPct val="171796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Transform Your Health with Real-Time Metabolic Insights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571500" y="4350544"/>
            <a:ext cx="3937881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Visit </a:t>
            </a:r>
            <a:r>
              <a:rPr b="1" i="0" lang="en-US" sz="1193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fitOnear.com</a:t>
            </a:r>
            <a:r>
              <a:rPr b="1" i="0" lang="en-US" sz="1193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 for more biohacking guides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571500" y="4664869"/>
            <a:ext cx="3937881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7B68EE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Optimize Your Biology. Elevate Your Life.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1" name="Google Shape;3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069257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2"/>
          <p:cNvSpPr/>
          <p:nvPr/>
        </p:nvSpPr>
        <p:spPr>
          <a:xfrm>
            <a:off x="714375" y="428625"/>
            <a:ext cx="7715250" cy="8915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2125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649"/>
              <a:buFont typeface="Calibri"/>
              <a:buNone/>
            </a:pPr>
            <a:r>
              <a:rPr b="1" i="0" lang="en-US" sz="2649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Are You Stuck on the Blood Sugar Rollercoaster?</a:t>
            </a:r>
            <a:endParaRPr b="0" i="0" sz="264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3" name="Google Shape;3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71688" y="1605893"/>
            <a:ext cx="5000625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"/>
          <p:cNvSpPr/>
          <p:nvPr/>
        </p:nvSpPr>
        <p:spPr>
          <a:xfrm>
            <a:off x="1000125" y="4749143"/>
            <a:ext cx="7143750" cy="891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7606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Ever feel like your energy levels are </a:t>
            </a:r>
            <a:r>
              <a:rPr b="1" i="0" lang="en-US" sz="1295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unpredictable?</a:t>
            </a:r>
            <a:r>
              <a:rPr b="1" i="0" lang="en-US" sz="1295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One minute you're flying high, the next you're crashing hard and craving sugar. This exhausting cycle affects millions of health-conscious individuals daily.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6694838" y="5662064"/>
            <a:ext cx="1734787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Learn more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1" name="Google Shape;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92780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"/>
          <p:cNvSpPr/>
          <p:nvPr/>
        </p:nvSpPr>
        <p:spPr>
          <a:xfrm>
            <a:off x="571500" y="428625"/>
            <a:ext cx="8001000" cy="8229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1362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The Hidden Consequences of Blood Sugar Spikes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"/>
          <p:cNvSpPr/>
          <p:nvPr/>
        </p:nvSpPr>
        <p:spPr>
          <a:xfrm>
            <a:off x="571500" y="1537302"/>
            <a:ext cx="3893344" cy="1441586"/>
          </a:xfrm>
          <a:prstGeom prst="rect">
            <a:avLst/>
          </a:prstGeom>
          <a:solidFill>
            <a:srgbClr val="7B68EE">
              <a:alpha val="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785813" y="1751614"/>
            <a:ext cx="3464719" cy="2414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718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Energy Slumps &amp; Brain Fog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3"/>
          <p:cNvSpPr/>
          <p:nvPr/>
        </p:nvSpPr>
        <p:spPr>
          <a:xfrm>
            <a:off x="785813" y="2078775"/>
            <a:ext cx="3464719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That mid-afternoon crash directly linked to lunch choices. Your brain struggles to function optimally when blood sugar plummets.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3"/>
          <p:cNvSpPr/>
          <p:nvPr/>
        </p:nvSpPr>
        <p:spPr>
          <a:xfrm>
            <a:off x="4679156" y="1537302"/>
            <a:ext cx="3893344" cy="1441586"/>
          </a:xfrm>
          <a:prstGeom prst="rect">
            <a:avLst/>
          </a:prstGeom>
          <a:solidFill>
            <a:srgbClr val="7B68EE">
              <a:alpha val="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4893469" y="1751614"/>
            <a:ext cx="3464719" cy="2414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718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Intense Cravings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"/>
          <p:cNvSpPr/>
          <p:nvPr/>
        </p:nvSpPr>
        <p:spPr>
          <a:xfrm>
            <a:off x="4893469" y="2078775"/>
            <a:ext cx="3464719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Your body desperately seeking balance through quick-fix foods, creating a vicious cycle of spikes and crashes.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571500" y="3193200"/>
            <a:ext cx="3893344" cy="1441586"/>
          </a:xfrm>
          <a:prstGeom prst="rect">
            <a:avLst/>
          </a:prstGeom>
          <a:solidFill>
            <a:srgbClr val="7B68EE">
              <a:alpha val="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3"/>
          <p:cNvSpPr/>
          <p:nvPr/>
        </p:nvSpPr>
        <p:spPr>
          <a:xfrm>
            <a:off x="785813" y="3407513"/>
            <a:ext cx="3464719" cy="2414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718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Chronic Inflammation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785813" y="3734674"/>
            <a:ext cx="346471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Low-grade inflammation affecting overall health, from joint health to cardiovascular function.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4679156" y="3193200"/>
            <a:ext cx="3893344" cy="1441586"/>
          </a:xfrm>
          <a:prstGeom prst="rect">
            <a:avLst/>
          </a:prstGeom>
          <a:solidFill>
            <a:srgbClr val="7B68EE">
              <a:alpha val="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3"/>
          <p:cNvSpPr/>
          <p:nvPr/>
        </p:nvSpPr>
        <p:spPr>
          <a:xfrm>
            <a:off x="4893469" y="3407513"/>
            <a:ext cx="3464719" cy="2414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718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Accelerated Aging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4893469" y="3734674"/>
            <a:ext cx="3464719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Poor glucose control impacts cellular aging processes, potentially contributing to premature aging.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571500" y="4884818"/>
            <a:ext cx="8001000" cy="614363"/>
          </a:xfrm>
          <a:prstGeom prst="rect">
            <a:avLst/>
          </a:prstGeom>
          <a:solidFill>
            <a:srgbClr val="00D4A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571500" y="4884818"/>
            <a:ext cx="8001000" cy="614363"/>
          </a:xfrm>
          <a:prstGeom prst="rect">
            <a:avLst/>
          </a:prstGeom>
          <a:noFill/>
          <a:ln>
            <a:noFill/>
          </a:ln>
        </p:spPr>
        <p:txBody>
          <a:bodyPr anchorCtr="0" anchor="t" bIns="212575" lIns="297675" spcFirstLastPara="1" rIns="297675" wrap="square" tIns="212575">
            <a:spAutoFit/>
          </a:bodyPr>
          <a:lstStyle/>
          <a:p>
            <a:pPr indent="0" lvl="0" marL="0" marR="0" rtl="0" algn="ctr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You don't need diabetes to benefit from understanding your blood sugar patterns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6837713" y="5520612"/>
            <a:ext cx="1734787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Learn more at 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3" name="Google Shape;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4877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4" name="Google Shape;6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063" y="868663"/>
            <a:ext cx="3420405" cy="17859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5" name="Google Shape;6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0063" y="2833195"/>
            <a:ext cx="3420405" cy="178593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4"/>
          <p:cNvSpPr/>
          <p:nvPr/>
        </p:nvSpPr>
        <p:spPr>
          <a:xfrm>
            <a:off x="4170499" y="321469"/>
            <a:ext cx="4723442" cy="788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25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CGM Technology Unlocks Your Metabolic Secrets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4"/>
          <p:cNvSpPr/>
          <p:nvPr/>
        </p:nvSpPr>
        <p:spPr>
          <a:xfrm>
            <a:off x="4170499" y="1238715"/>
            <a:ext cx="4723442" cy="707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4311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Think of a CGM as your personal metabolic detective, monitoring blood sugar levels 24/7 and revealing how your body responds to food, exercise, sleep, and stress in real-time.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4170499" y="2103109"/>
            <a:ext cx="1158376" cy="385763"/>
          </a:xfrm>
          <a:prstGeom prst="rect">
            <a:avLst/>
          </a:prstGeom>
          <a:solidFill>
            <a:srgbClr val="7B68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4170499" y="2103109"/>
            <a:ext cx="115837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02100" spcFirstLastPara="1" rIns="102100" wrap="square" tIns="102100">
            <a:spAutoFit/>
          </a:bodyPr>
          <a:lstStyle/>
          <a:p>
            <a:pPr indent="0" lvl="0" marL="0" marR="0" rtl="0" algn="l">
              <a:lnSpc>
                <a:spcPct val="17223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87"/>
              <a:buFont typeface="Calibri"/>
              <a:buNone/>
            </a:pPr>
            <a:r>
              <a:rPr b="1" i="0" lang="en-US" sz="98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Component</a:t>
            </a:r>
            <a:endParaRPr b="0" i="0" sz="9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5328875" y="2103109"/>
            <a:ext cx="3565066" cy="385763"/>
          </a:xfrm>
          <a:prstGeom prst="rect">
            <a:avLst/>
          </a:prstGeom>
          <a:solidFill>
            <a:srgbClr val="7B68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5328875" y="2103109"/>
            <a:ext cx="356506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02100" spcFirstLastPara="1" rIns="102100" wrap="square" tIns="102100">
            <a:spAutoFit/>
          </a:bodyPr>
          <a:lstStyle/>
          <a:p>
            <a:pPr indent="0" lvl="0" marL="0" marR="0" rtl="0" algn="l">
              <a:lnSpc>
                <a:spcPct val="17223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87"/>
              <a:buFont typeface="Calibri"/>
              <a:buNone/>
            </a:pPr>
            <a:r>
              <a:rPr b="1" i="0" lang="en-US" sz="98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Function</a:t>
            </a:r>
            <a:endParaRPr b="0" i="0" sz="9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"/>
          <p:cNvSpPr/>
          <p:nvPr/>
        </p:nvSpPr>
        <p:spPr>
          <a:xfrm>
            <a:off x="4256224" y="2670674"/>
            <a:ext cx="481366" cy="1946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10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987"/>
              <a:buFont typeface="Calibri"/>
              <a:buNone/>
            </a:pPr>
            <a:r>
              <a:rPr b="1" i="0" lang="en-US" sz="987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Sensor</a:t>
            </a:r>
            <a:endParaRPr b="0" i="0" sz="9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/>
          <p:nvPr/>
        </p:nvSpPr>
        <p:spPr>
          <a:xfrm>
            <a:off x="5328875" y="2488871"/>
            <a:ext cx="3565066" cy="567203"/>
          </a:xfrm>
          <a:prstGeom prst="rect">
            <a:avLst/>
          </a:prstGeom>
          <a:noFill/>
          <a:ln>
            <a:noFill/>
          </a:ln>
        </p:spPr>
        <p:txBody>
          <a:bodyPr anchorCtr="0" anchor="ctr" bIns="119125" lIns="102100" spcFirstLastPara="1" rIns="102100" wrap="square" tIns="119125">
            <a:spAutoFit/>
          </a:bodyPr>
          <a:lstStyle/>
          <a:p>
            <a:pPr indent="0" lvl="0" marL="0" marR="0" rtl="0" algn="l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Tiny filament under skin, painless, measures glucose, lasts 7-14 days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4256224" y="3245021"/>
            <a:ext cx="845976" cy="1946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10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987"/>
              <a:buFont typeface="Calibri"/>
              <a:buNone/>
            </a:pPr>
            <a:r>
              <a:rPr b="1" i="0" lang="en-US" sz="987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Transmitter</a:t>
            </a:r>
            <a:endParaRPr b="0" i="0" sz="9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4"/>
          <p:cNvSpPr/>
          <p:nvPr/>
        </p:nvSpPr>
        <p:spPr>
          <a:xfrm>
            <a:off x="5328875" y="3056074"/>
            <a:ext cx="3565066" cy="574346"/>
          </a:xfrm>
          <a:prstGeom prst="rect">
            <a:avLst/>
          </a:prstGeom>
          <a:noFill/>
          <a:ln>
            <a:noFill/>
          </a:ln>
        </p:spPr>
        <p:txBody>
          <a:bodyPr anchorCtr="0" anchor="ctr" bIns="119125" lIns="102100" spcFirstLastPara="1" rIns="102100" wrap="square" tIns="119125">
            <a:spAutoFit/>
          </a:bodyPr>
          <a:lstStyle/>
          <a:p>
            <a:pPr indent="0" lvl="0" marL="0" marR="0" rtl="0" algn="l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Attaches to sensor, wirelessly sends data in real-time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/>
          <p:cNvSpPr/>
          <p:nvPr/>
        </p:nvSpPr>
        <p:spPr>
          <a:xfrm>
            <a:off x="4256224" y="3739362"/>
            <a:ext cx="521940" cy="3946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10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987"/>
              <a:buFont typeface="Calibri"/>
              <a:buNone/>
            </a:pPr>
            <a:r>
              <a:rPr b="1" i="0" lang="en-US" sz="987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Display Device</a:t>
            </a:r>
            <a:endParaRPr b="0" i="0" sz="9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5328875" y="3630420"/>
            <a:ext cx="3565066" cy="614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119125" lIns="102100" spcFirstLastPara="1" rIns="102100" wrap="square" tIns="119125">
            <a:spAutoFit/>
          </a:bodyPr>
          <a:lstStyle/>
          <a:p>
            <a:pPr indent="0" lvl="0" marL="0" marR="0" rtl="0" algn="l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Smartphone app showing trends, alerts, and patterns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/>
          <p:nvPr/>
        </p:nvSpPr>
        <p:spPr>
          <a:xfrm>
            <a:off x="4170499" y="4394802"/>
            <a:ext cx="4723442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102100" lIns="153025" spcFirstLastPara="1" rIns="153025" wrap="square" tIns="102100">
            <a:spAutoFit/>
          </a:bodyPr>
          <a:lstStyle/>
          <a:p>
            <a:pPr indent="0" lvl="0" marL="0" marR="0" rtl="0" algn="l">
              <a:lnSpc>
                <a:spcPct val="162107"/>
              </a:lnSpc>
              <a:spcBef>
                <a:spcPts val="0"/>
              </a:spcBef>
              <a:spcAft>
                <a:spcPts val="0"/>
              </a:spcAft>
              <a:buClr>
                <a:srgbClr val="7B68EE"/>
              </a:buClr>
              <a:buSzPts val="987"/>
              <a:buFont typeface="Calibri"/>
              <a:buNone/>
            </a:pPr>
            <a:r>
              <a:rPr b="1" i="0" lang="en-US" sz="987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Unlike fingerstick tests that give single snapshots, CGMs provide continuous data streams—empowering you to make personalized, data-driven health decisions.</a:t>
            </a:r>
            <a:endParaRPr b="0" i="0" sz="9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5522342" y="5116320"/>
            <a:ext cx="3121596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Discover your unique metabolism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85" name="Google Shape;8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5"/>
          <p:cNvSpPr/>
          <p:nvPr/>
        </p:nvSpPr>
        <p:spPr>
          <a:xfrm>
            <a:off x="571500" y="548673"/>
            <a:ext cx="4640563" cy="11829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25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Beyond Diabetes: CGM for Peak Performance &amp; Longevity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5"/>
          <p:cNvSpPr/>
          <p:nvPr/>
        </p:nvSpPr>
        <p:spPr>
          <a:xfrm>
            <a:off x="571500" y="1945974"/>
            <a:ext cx="4640563" cy="10972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440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A revolutionary shift is happening—athletes, biohackers, and health enthusiasts are using CGMs to optimize their metabolic health and unlock peak performance.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571500" y="3364678"/>
            <a:ext cx="464056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796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The Metabolic Flexibility Advantage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571500" y="3793303"/>
            <a:ext cx="4640563" cy="8014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119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59"/>
              <a:buFont typeface="Calibri"/>
              <a:buNone/>
            </a:pPr>
            <a:r>
              <a:rPr b="0" i="0" lang="en-US" sz="1159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CGM data reveals your body's unique responses, enabling you to achieve </a:t>
            </a:r>
            <a:r>
              <a:rPr b="1" i="0" lang="en-US" sz="1090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metabolic flexibility</a:t>
            </a:r>
            <a:r>
              <a:rPr b="0" i="0" lang="en-US" sz="1159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—the ability to efficiently switch between burning carbs and fats for fuel.</a:t>
            </a:r>
            <a:endParaRPr b="0" i="0" sz="11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90" name="Google Shape;9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69251" y="607219"/>
            <a:ext cx="3360409" cy="392906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5"/>
          <p:cNvSpPr/>
          <p:nvPr/>
        </p:nvSpPr>
        <p:spPr>
          <a:xfrm>
            <a:off x="5692508" y="4736306"/>
            <a:ext cx="2879992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Start your biohacking journey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97" name="Google Shape;9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29776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6"/>
          <p:cNvSpPr/>
          <p:nvPr/>
        </p:nvSpPr>
        <p:spPr>
          <a:xfrm>
            <a:off x="714375" y="321469"/>
            <a:ext cx="7715250" cy="788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725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From Guessing to Knowing: The CGM Data Advantage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/>
          <p:nvPr/>
        </p:nvSpPr>
        <p:spPr>
          <a:xfrm>
            <a:off x="714375" y="1288721"/>
            <a:ext cx="77152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8539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602"/>
              <a:buFont typeface="Calibri"/>
              <a:buNone/>
            </a:pPr>
            <a:r>
              <a:rPr b="1" i="0" lang="en-US" sz="1602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From Guessing to Knowing</a:t>
            </a:r>
            <a:endParaRPr b="0" i="0" sz="160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6"/>
          <p:cNvSpPr/>
          <p:nvPr/>
        </p:nvSpPr>
        <p:spPr>
          <a:xfrm>
            <a:off x="1924376" y="1774496"/>
            <a:ext cx="5295249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102100" lIns="425175" spcFirstLastPara="1" rIns="212575" wrap="square" tIns="102100">
            <a:spAutoFit/>
          </a:bodyPr>
          <a:lstStyle/>
          <a:p>
            <a:pPr indent="0" lvl="0" marL="0" marR="0" rtl="0" algn="l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See exactly how a banana affects you versus a bagel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1924376" y="2331709"/>
            <a:ext cx="5295249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102100" lIns="425175" spcFirstLastPara="1" rIns="212575" wrap="square" tIns="102100">
            <a:spAutoFit/>
          </a:bodyPr>
          <a:lstStyle/>
          <a:p>
            <a:pPr indent="0" lvl="0" marL="0" marR="0" rtl="0" algn="l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Understand how stress meetings impact your physiology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1924376" y="2888921"/>
            <a:ext cx="5295249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102100" lIns="425175" spcFirstLastPara="1" rIns="212575" wrap="square" tIns="102100">
            <a:spAutoFit/>
          </a:bodyPr>
          <a:lstStyle/>
          <a:p>
            <a:pPr indent="0" lvl="0" marL="0" marR="0" rtl="0" algn="l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Identify your personal glucose triggers and stabilizers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1924376" y="3446134"/>
            <a:ext cx="5295249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102100" lIns="425175" spcFirstLastPara="1" rIns="212575" wrap="square" tIns="102100">
            <a:spAutoFit/>
          </a:bodyPr>
          <a:lstStyle/>
          <a:p>
            <a:pPr indent="0" lvl="0" marL="0" marR="0" rtl="0" algn="l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Make informed decisions based on YOUR body's data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1000125" y="4181940"/>
            <a:ext cx="7143750" cy="794352"/>
          </a:xfrm>
          <a:prstGeom prst="rect">
            <a:avLst/>
          </a:prstGeom>
          <a:solidFill>
            <a:srgbClr val="00D4A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6"/>
          <p:cNvSpPr/>
          <p:nvPr/>
        </p:nvSpPr>
        <p:spPr>
          <a:xfrm>
            <a:off x="1000125" y="4181940"/>
            <a:ext cx="7143750" cy="794352"/>
          </a:xfrm>
          <a:prstGeom prst="rect">
            <a:avLst/>
          </a:prstGeom>
          <a:noFill/>
          <a:ln>
            <a:noFill/>
          </a:ln>
        </p:spPr>
        <p:txBody>
          <a:bodyPr anchorCtr="0" anchor="t" bIns="187050" lIns="297675" spcFirstLastPara="1" rIns="297675" wrap="square" tIns="187050">
            <a:spAutoFit/>
          </a:bodyPr>
          <a:lstStyle/>
          <a:p>
            <a:pPr indent="0" lvl="0" marL="0" marR="0" rtl="0" algn="ctr">
              <a:lnSpc>
                <a:spcPct val="15926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Goal: Not perfection, but optimization through awareness and personalized insights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5549633" y="4926285"/>
            <a:ext cx="2879992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Start your biohacking journey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2031532" y="1860221"/>
            <a:ext cx="214313" cy="3214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6777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499"/>
              <a:buFont typeface="Calibri"/>
              <a:buNone/>
            </a:pPr>
            <a:r>
              <a:rPr b="1" i="0" lang="en-US" sz="1499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49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6"/>
          <p:cNvSpPr/>
          <p:nvPr/>
        </p:nvSpPr>
        <p:spPr>
          <a:xfrm>
            <a:off x="2031532" y="2417434"/>
            <a:ext cx="214313" cy="3214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6777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499"/>
              <a:buFont typeface="Calibri"/>
              <a:buNone/>
            </a:pPr>
            <a:r>
              <a:rPr b="1" i="0" lang="en-US" sz="1499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49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6"/>
          <p:cNvSpPr/>
          <p:nvPr/>
        </p:nvSpPr>
        <p:spPr>
          <a:xfrm>
            <a:off x="2031532" y="2974646"/>
            <a:ext cx="214313" cy="3214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6777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499"/>
              <a:buFont typeface="Calibri"/>
              <a:buNone/>
            </a:pPr>
            <a:r>
              <a:rPr b="1" i="0" lang="en-US" sz="1499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49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/>
          <p:nvPr/>
        </p:nvSpPr>
        <p:spPr>
          <a:xfrm>
            <a:off x="2031532" y="3531859"/>
            <a:ext cx="214313" cy="3214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6777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499"/>
              <a:buFont typeface="Calibri"/>
              <a:buNone/>
            </a:pPr>
            <a:r>
              <a:rPr b="1" i="0" lang="en-US" sz="1499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49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6" name="Google Shape;11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43915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7"/>
          <p:cNvSpPr/>
          <p:nvPr/>
        </p:nvSpPr>
        <p:spPr>
          <a:xfrm>
            <a:off x="571500" y="428625"/>
            <a:ext cx="4400550" cy="1234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1362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Understanding the Glucose-Insulin Connection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7"/>
          <p:cNvSpPr/>
          <p:nvPr/>
        </p:nvSpPr>
        <p:spPr>
          <a:xfrm>
            <a:off x="571500" y="1877327"/>
            <a:ext cx="4400550" cy="10058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2562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59"/>
              <a:buFont typeface="Calibri"/>
              <a:buNone/>
            </a:pPr>
            <a:r>
              <a:rPr b="0" i="0" lang="en-US" sz="1159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Your blood glucose levels are influenced by a complex interplay of factors, including the food you eat, your activity level, stress hormones, sleep quality, and even the time of day.</a:t>
            </a:r>
            <a:endParaRPr b="0" i="0" sz="11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7"/>
          <p:cNvSpPr/>
          <p:nvPr/>
        </p:nvSpPr>
        <p:spPr>
          <a:xfrm>
            <a:off x="571500" y="3168895"/>
            <a:ext cx="4400550" cy="184163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7"/>
          <p:cNvSpPr/>
          <p:nvPr/>
        </p:nvSpPr>
        <p:spPr>
          <a:xfrm>
            <a:off x="571500" y="3168895"/>
            <a:ext cx="57150" cy="1841636"/>
          </a:xfrm>
          <a:prstGeom prst="rect">
            <a:avLst/>
          </a:prstGeom>
          <a:solidFill>
            <a:srgbClr val="00D4A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"/>
          <p:cNvSpPr/>
          <p:nvPr/>
        </p:nvSpPr>
        <p:spPr>
          <a:xfrm>
            <a:off x="785813" y="3383207"/>
            <a:ext cx="3971925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796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The Normal Process: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7"/>
          <p:cNvSpPr/>
          <p:nvPr/>
        </p:nvSpPr>
        <p:spPr>
          <a:xfrm>
            <a:off x="785813" y="3790401"/>
            <a:ext cx="3971925" cy="10058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3486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Carbohydrates break down into glucose </a:t>
            </a:r>
            <a:r>
              <a:rPr b="1" i="0" lang="en-US" sz="1090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r>
              <a:rPr b="1" i="0" lang="en-US" sz="109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Enters bloodstream </a:t>
            </a:r>
            <a:r>
              <a:rPr b="1" i="0" lang="en-US" sz="1090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r>
              <a:rPr b="1" i="0" lang="en-US" sz="109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Pancreas releases insulin </a:t>
            </a:r>
            <a:r>
              <a:rPr b="1" i="0" lang="en-US" sz="1090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r>
              <a:rPr b="1" i="0" lang="en-US" sz="109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Glucose shuttles into cells for energy or storage </a:t>
            </a:r>
            <a:r>
              <a:rPr b="1" i="0" lang="en-US" sz="1090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r>
              <a:rPr b="1" i="0" lang="en-US" sz="109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Blood sugar remains stable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3" name="Google Shape;12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29238" y="755033"/>
            <a:ext cx="3600450" cy="392906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7"/>
          <p:cNvSpPr/>
          <p:nvPr/>
        </p:nvSpPr>
        <p:spPr>
          <a:xfrm>
            <a:off x="5998434" y="5031963"/>
            <a:ext cx="2574066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Explore metabolic health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0" name="Google Shape;13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9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8"/>
          <p:cNvSpPr/>
          <p:nvPr/>
        </p:nvSpPr>
        <p:spPr>
          <a:xfrm>
            <a:off x="714375" y="428625"/>
            <a:ext cx="7715250" cy="4114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1362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The Glucose Rollercoaster &amp; Long-Term Risks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8"/>
          <p:cNvSpPr/>
          <p:nvPr/>
        </p:nvSpPr>
        <p:spPr>
          <a:xfrm>
            <a:off x="714375" y="1125838"/>
            <a:ext cx="7715250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796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The Rollercoaster Problem: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8"/>
          <p:cNvSpPr/>
          <p:nvPr/>
        </p:nvSpPr>
        <p:spPr>
          <a:xfrm>
            <a:off x="714375" y="1533032"/>
            <a:ext cx="7715250" cy="5029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2562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59"/>
              <a:buFont typeface="Calibri"/>
              <a:buNone/>
            </a:pPr>
            <a:r>
              <a:rPr b="0" i="0" lang="en-US" sz="1159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Refined carbs or sugary foods → Dramatic blood sugar spike → Pancreas releases large insulin surge → Blood sugar drops too low → You feel tired, hungry, and crave more sugar</a:t>
            </a:r>
            <a:endParaRPr b="0" i="0" sz="11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8"/>
          <p:cNvSpPr/>
          <p:nvPr/>
        </p:nvSpPr>
        <p:spPr>
          <a:xfrm>
            <a:off x="714375" y="2285972"/>
            <a:ext cx="7715250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796"/>
              </a:lnSpc>
              <a:spcBef>
                <a:spcPts val="0"/>
              </a:spcBef>
              <a:spcAft>
                <a:spcPts val="0"/>
              </a:spcAft>
              <a:buClr>
                <a:srgbClr val="7B68EE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The Long-Term Risk: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8"/>
          <p:cNvSpPr/>
          <p:nvPr/>
        </p:nvSpPr>
        <p:spPr>
          <a:xfrm>
            <a:off x="714375" y="2693166"/>
            <a:ext cx="7715250" cy="5029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2562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59"/>
              <a:buFont typeface="Calibri"/>
              <a:buNone/>
            </a:pPr>
            <a:r>
              <a:rPr b="0" i="0" lang="en-US" sz="1159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Repeated spikes lead to insulin resistance—cells become less responsive to insulin, the first step toward prediabetes, type 2 diabetes, weight gain, inflammation, and cardiovascular disease.</a:t>
            </a:r>
            <a:endParaRPr b="0" i="0" sz="11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8"/>
          <p:cNvSpPr/>
          <p:nvPr/>
        </p:nvSpPr>
        <p:spPr>
          <a:xfrm>
            <a:off x="714375" y="3588981"/>
            <a:ext cx="7715250" cy="1178719"/>
          </a:xfrm>
          <a:prstGeom prst="rect">
            <a:avLst/>
          </a:prstGeom>
          <a:solidFill>
            <a:srgbClr val="7B68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8"/>
          <p:cNvSpPr/>
          <p:nvPr/>
        </p:nvSpPr>
        <p:spPr>
          <a:xfrm>
            <a:off x="964406" y="3767575"/>
            <a:ext cx="7215188" cy="2786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88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CGM's Superpower: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/>
          <p:nvPr/>
        </p:nvSpPr>
        <p:spPr>
          <a:xfrm>
            <a:off x="964406" y="4131906"/>
            <a:ext cx="721518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237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87"/>
              <a:buFont typeface="Calibri"/>
              <a:buNone/>
            </a:pPr>
            <a:r>
              <a:rPr b="1" i="0" lang="en-US" sz="98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Makes invisible metabolic processes visible, allowing you to experiment with strategies that minimize spikes and maintain stability for better energy, mental clarity, and long-term vitality.</a:t>
            </a:r>
            <a:endParaRPr b="0" i="0" sz="9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8"/>
          <p:cNvSpPr/>
          <p:nvPr/>
        </p:nvSpPr>
        <p:spPr>
          <a:xfrm>
            <a:off x="5855559" y="4789131"/>
            <a:ext cx="2574066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Explore metabolic health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5" name="Google Shape;1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9857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6" name="Google Shape;14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028337"/>
            <a:ext cx="3200400" cy="392906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9"/>
          <p:cNvSpPr/>
          <p:nvPr/>
        </p:nvSpPr>
        <p:spPr>
          <a:xfrm>
            <a:off x="4129088" y="428625"/>
            <a:ext cx="4800600" cy="788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25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Use CGM Data to Discover Your Perfect Diet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9"/>
          <p:cNvSpPr/>
          <p:nvPr/>
        </p:nvSpPr>
        <p:spPr>
          <a:xfrm>
            <a:off x="4129088" y="1395878"/>
            <a:ext cx="4800600" cy="707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4311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You're now the </a:t>
            </a:r>
            <a:r>
              <a:rPr b="1" i="0" lang="en-US" sz="1090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lead scientist</a:t>
            </a:r>
            <a:r>
              <a:rPr b="1" i="0" lang="en-US" sz="109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in your own health experiment. The goal: identify what sends your glucose soaring and what keeps it stable.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9"/>
          <p:cNvSpPr/>
          <p:nvPr/>
        </p:nvSpPr>
        <p:spPr>
          <a:xfrm>
            <a:off x="4343400" y="2531734"/>
            <a:ext cx="4371975" cy="2786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884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Test Individual Foods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9"/>
          <p:cNvSpPr/>
          <p:nvPr/>
        </p:nvSpPr>
        <p:spPr>
          <a:xfrm>
            <a:off x="4343400" y="2896065"/>
            <a:ext cx="4371975" cy="642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Eat specific foods in isolation and monitor your two-hour glucose response. You might be surprised—some people spike from "healthy" oatmeal while others tolerate it perfectly.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"/>
          <p:cNvSpPr/>
          <p:nvPr/>
        </p:nvSpPr>
        <p:spPr>
          <a:xfrm>
            <a:off x="4343400" y="4096215"/>
            <a:ext cx="4371975" cy="2786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884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Master Food Pairing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/>
          <p:nvPr/>
        </p:nvSpPr>
        <p:spPr>
          <a:xfrm>
            <a:off x="4343400" y="4460546"/>
            <a:ext cx="4371975" cy="642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Experiment with combining carbohydrates with protein and healthy fats. The protein and fat slow glucose absorption, creating gradual, stable rises instead of sharp spikes.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9"/>
          <p:cNvSpPr/>
          <p:nvPr/>
        </p:nvSpPr>
        <p:spPr>
          <a:xfrm>
            <a:off x="4343400" y="5174921"/>
            <a:ext cx="4371975" cy="203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122"/>
              </a:lnSpc>
              <a:spcBef>
                <a:spcPts val="0"/>
              </a:spcBef>
              <a:spcAft>
                <a:spcPts val="0"/>
              </a:spcAft>
              <a:buClr>
                <a:srgbClr val="7B68EE"/>
              </a:buClr>
              <a:buSzPts val="935"/>
              <a:buFont typeface="Calibri"/>
              <a:buNone/>
            </a:pPr>
            <a:r>
              <a:rPr b="1" i="0" lang="en-US" sz="935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Example: Apple alone vs. apple with almonds</a:t>
            </a:r>
            <a:endParaRPr b="0" i="0" sz="93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9"/>
          <p:cNvSpPr/>
          <p:nvPr/>
        </p:nvSpPr>
        <p:spPr>
          <a:xfrm>
            <a:off x="5380555" y="5578543"/>
            <a:ext cx="3191945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Get personalized nutrition insights at 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0" name="Google Shape;16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0"/>
          <p:cNvSpPr/>
          <p:nvPr/>
        </p:nvSpPr>
        <p:spPr>
          <a:xfrm>
            <a:off x="571500" y="657588"/>
            <a:ext cx="4800600" cy="788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25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Optimize Meal Timing &amp; Portion Control with CGM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785813" y="1874872"/>
            <a:ext cx="4371975" cy="2786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884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Optimize Meal Timing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0"/>
          <p:cNvSpPr/>
          <p:nvPr/>
        </p:nvSpPr>
        <p:spPr>
          <a:xfrm>
            <a:off x="785813" y="2239203"/>
            <a:ext cx="4371975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Discover how time of day affects your glucose tolerance. Many people find their glucose response is better earlier in the day.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0"/>
          <p:cNvSpPr/>
          <p:nvPr/>
        </p:nvSpPr>
        <p:spPr>
          <a:xfrm>
            <a:off x="785813" y="2739265"/>
            <a:ext cx="4371975" cy="203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122"/>
              </a:lnSpc>
              <a:spcBef>
                <a:spcPts val="0"/>
              </a:spcBef>
              <a:spcAft>
                <a:spcPts val="0"/>
              </a:spcAft>
              <a:buClr>
                <a:srgbClr val="7B68EE"/>
              </a:buClr>
              <a:buSzPts val="935"/>
              <a:buFont typeface="Calibri"/>
              <a:buNone/>
            </a:pPr>
            <a:r>
              <a:rPr b="1" i="0" lang="en-US" sz="935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Does eating late at night cause bigger spikes for you?</a:t>
            </a:r>
            <a:endParaRPr b="0" i="0" sz="93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0"/>
          <p:cNvSpPr/>
          <p:nvPr/>
        </p:nvSpPr>
        <p:spPr>
          <a:xfrm>
            <a:off x="785813" y="3514362"/>
            <a:ext cx="4371975" cy="2786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884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Find Your Portion Sweet Spot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0"/>
          <p:cNvSpPr/>
          <p:nvPr/>
        </p:nvSpPr>
        <p:spPr>
          <a:xfrm>
            <a:off x="785813" y="3878693"/>
            <a:ext cx="4371975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Use CGM data to identify ideal portion sizes. Enjoy your favorite foods in amounts that don't trigger problematic spikes.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7" name="Google Shape;16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29288" y="607219"/>
            <a:ext cx="3200400" cy="3929063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0"/>
          <p:cNvSpPr/>
          <p:nvPr/>
        </p:nvSpPr>
        <p:spPr>
          <a:xfrm>
            <a:off x="5380555" y="4736306"/>
            <a:ext cx="3191945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Get personalized nutrition insights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74" name="Google Shape;17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4563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75" name="Google Shape;17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763628"/>
            <a:ext cx="3200400" cy="392906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1"/>
          <p:cNvSpPr/>
          <p:nvPr/>
        </p:nvSpPr>
        <p:spPr>
          <a:xfrm>
            <a:off x="4129088" y="428625"/>
            <a:ext cx="4800600" cy="11829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25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Optimize Exercise Performance with Real-Time Data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1"/>
          <p:cNvSpPr/>
          <p:nvPr/>
        </p:nvSpPr>
        <p:spPr>
          <a:xfrm>
            <a:off x="4129088" y="1825926"/>
            <a:ext cx="4800600" cy="8229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440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Your CGM reveals how different workouts affect your glucose levels, enabling you to fine-tune your fitness routine for maximum results.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/>
          <p:cNvSpPr/>
          <p:nvPr/>
        </p:nvSpPr>
        <p:spPr>
          <a:xfrm>
            <a:off x="4343400" y="3148915"/>
            <a:ext cx="4371975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796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Pre- &amp; Post-Workout Fuel Strategy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1"/>
          <p:cNvSpPr/>
          <p:nvPr/>
        </p:nvSpPr>
        <p:spPr>
          <a:xfrm>
            <a:off x="4343400" y="3556109"/>
            <a:ext cx="4371975" cy="1257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2562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59"/>
              <a:buFont typeface="Calibri"/>
              <a:buNone/>
            </a:pPr>
            <a:r>
              <a:rPr b="0" i="0" lang="en-US" sz="1159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Monitor how your pre-workout meal affects energy and performance. Track glucose during and after exercise to understand how different workout types impact your levels. Cardio often drops glucose, while high-intensity training can temporarily raise it due to stress hormones.</a:t>
            </a:r>
            <a:endParaRPr b="0" i="0" sz="11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1"/>
          <p:cNvSpPr/>
          <p:nvPr/>
        </p:nvSpPr>
        <p:spPr>
          <a:xfrm>
            <a:off x="6333911" y="5049124"/>
            <a:ext cx="2238589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Elevate your fitness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86" name="Google Shape;18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/>
          <p:cNvSpPr/>
          <p:nvPr/>
        </p:nvSpPr>
        <p:spPr>
          <a:xfrm>
            <a:off x="714375" y="354341"/>
            <a:ext cx="7715250" cy="3943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725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Strategic Timing &amp; Recovery Optimization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2"/>
          <p:cNvSpPr/>
          <p:nvPr/>
        </p:nvSpPr>
        <p:spPr>
          <a:xfrm>
            <a:off x="914400" y="1120146"/>
            <a:ext cx="7315200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796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Strategic Workout Timing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/>
          <p:cNvSpPr/>
          <p:nvPr/>
        </p:nvSpPr>
        <p:spPr>
          <a:xfrm>
            <a:off x="914400" y="1505908"/>
            <a:ext cx="73152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Experiment with exercising at different times or in relation to meals. A simple post-meal walk can significantly blunt glucose spikes—a powerful, accessible intervention.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2"/>
          <p:cNvSpPr/>
          <p:nvPr/>
        </p:nvSpPr>
        <p:spPr>
          <a:xfrm>
            <a:off x="914400" y="2391733"/>
            <a:ext cx="7315200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796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Recovery Optimization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2"/>
          <p:cNvSpPr/>
          <p:nvPr/>
        </p:nvSpPr>
        <p:spPr>
          <a:xfrm>
            <a:off x="914400" y="2777496"/>
            <a:ext cx="73152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Stable glucose levels are crucial for recovery. Your CGM ensures you're refueling properly after tough sessions without overdoing carbohydrates, supporting muscle repair and growth.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2"/>
          <p:cNvSpPr/>
          <p:nvPr/>
        </p:nvSpPr>
        <p:spPr>
          <a:xfrm>
            <a:off x="714375" y="3684752"/>
            <a:ext cx="7715250" cy="1104379"/>
          </a:xfrm>
          <a:prstGeom prst="rect">
            <a:avLst/>
          </a:prstGeom>
          <a:solidFill>
            <a:srgbClr val="7B68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2"/>
          <p:cNvSpPr/>
          <p:nvPr/>
        </p:nvSpPr>
        <p:spPr>
          <a:xfrm>
            <a:off x="942975" y="3841914"/>
            <a:ext cx="7258050" cy="2786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988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Performance Edge: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2"/>
          <p:cNvSpPr/>
          <p:nvPr/>
        </p:nvSpPr>
        <p:spPr>
          <a:xfrm>
            <a:off x="942975" y="4191958"/>
            <a:ext cx="7258050" cy="4400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9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Data-driven training decisions lead to sustained energy, better endurance, and faster recovery times.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2"/>
          <p:cNvSpPr/>
          <p:nvPr/>
        </p:nvSpPr>
        <p:spPr>
          <a:xfrm>
            <a:off x="6191036" y="4772025"/>
            <a:ext cx="2238589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Elevate your fitness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1" name="Google Shape;20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6207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2" name="Google Shape;20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063" y="1524437"/>
            <a:ext cx="2280279" cy="35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3"/>
          <p:cNvSpPr/>
          <p:nvPr/>
        </p:nvSpPr>
        <p:spPr>
          <a:xfrm>
            <a:off x="2994654" y="357188"/>
            <a:ext cx="3583288" cy="10843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786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226"/>
              <a:buFont typeface="Calibri"/>
              <a:buNone/>
            </a:pPr>
            <a:r>
              <a:rPr b="1" i="0" lang="en-US" sz="222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How Sleep &amp; Stress Impact Your Blood Sugar</a:t>
            </a:r>
            <a:endParaRPr b="0" i="0" sz="222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3"/>
          <p:cNvSpPr/>
          <p:nvPr/>
        </p:nvSpPr>
        <p:spPr>
          <a:xfrm>
            <a:off x="2994654" y="1584434"/>
            <a:ext cx="3583288" cy="642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223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87"/>
              <a:buFont typeface="Calibri"/>
              <a:buNone/>
            </a:pPr>
            <a:r>
              <a:rPr b="1" i="0" lang="en-US" sz="987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Your CGM reveals surprising connections between sleep, stress, and metabolic health that you can't see otherwise.</a:t>
            </a:r>
            <a:endParaRPr b="0" i="0" sz="9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3"/>
          <p:cNvSpPr/>
          <p:nvPr/>
        </p:nvSpPr>
        <p:spPr>
          <a:xfrm>
            <a:off x="2994654" y="2405965"/>
            <a:ext cx="3583288" cy="235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431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The Overnight Test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3"/>
          <p:cNvSpPr/>
          <p:nvPr/>
        </p:nvSpPr>
        <p:spPr>
          <a:xfrm>
            <a:off x="2994654" y="2698859"/>
            <a:ext cx="3583288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235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Poor sleep wreaks havoc on blood sugar regulation. Check your overnight and morning glucose levels to see sleep quality's impact. After a poor night's sleep, morning glucose is often significantly higher than usual.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3"/>
          <p:cNvSpPr/>
          <p:nvPr/>
        </p:nvSpPr>
        <p:spPr>
          <a:xfrm>
            <a:off x="2994654" y="3627546"/>
            <a:ext cx="3583288" cy="235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4311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Stress Response Tracking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3"/>
          <p:cNvSpPr/>
          <p:nvPr/>
        </p:nvSpPr>
        <p:spPr>
          <a:xfrm>
            <a:off x="2994654" y="3920440"/>
            <a:ext cx="3583288" cy="9644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235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Notice an unexplained glucose spike? It could be stress. Monitor your levels during stressful meetings or situations to understand your body's physiological stress response. This awareness motivates incorporating stress-management techniques.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3"/>
          <p:cNvSpPr/>
          <p:nvPr/>
        </p:nvSpPr>
        <p:spPr>
          <a:xfrm>
            <a:off x="2994654" y="5042009"/>
            <a:ext cx="3583288" cy="235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4311"/>
              </a:lnSpc>
              <a:spcBef>
                <a:spcPts val="0"/>
              </a:spcBef>
              <a:spcAft>
                <a:spcPts val="0"/>
              </a:spcAft>
              <a:buClr>
                <a:srgbClr val="7B68EE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Circadian Rhythm Optimization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2994654" y="5334902"/>
            <a:ext cx="3583288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235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Your body's natural circadian rhythm profoundly affects glucose regulation. Use CGM data to understand your personal patterns and optimize eating and activity schedules accordingly.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1" name="Google Shape;21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92255" y="1524437"/>
            <a:ext cx="2280279" cy="35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3"/>
          <p:cNvSpPr/>
          <p:nvPr/>
        </p:nvSpPr>
        <p:spPr>
          <a:xfrm>
            <a:off x="6247321" y="6249302"/>
            <a:ext cx="2396617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Optimize your biology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18" name="Google Shape;21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8189389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4"/>
          <p:cNvSpPr/>
          <p:nvPr/>
        </p:nvSpPr>
        <p:spPr>
          <a:xfrm>
            <a:off x="500063" y="357188"/>
            <a:ext cx="5293519" cy="788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25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Seven Lifestyle Changes to Maximize Results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4"/>
          <p:cNvSpPr/>
          <p:nvPr/>
        </p:nvSpPr>
        <p:spPr>
          <a:xfrm>
            <a:off x="642938" y="1467315"/>
            <a:ext cx="285750" cy="6000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53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1035844" y="1467315"/>
            <a:ext cx="4614863" cy="204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788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Embrace Low-Glycemic, Whole-Foods Diet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4"/>
          <p:cNvSpPr/>
          <p:nvPr/>
        </p:nvSpPr>
        <p:spPr>
          <a:xfrm>
            <a:off x="1035844" y="1707328"/>
            <a:ext cx="4614863" cy="36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Prioritize whole grains, lean proteins, healthy fats, nuts, seeds, and non-starchy vegetables. Your CGM quickly shows which foods are friends or foes.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4"/>
          <p:cNvSpPr/>
          <p:nvPr/>
        </p:nvSpPr>
        <p:spPr>
          <a:xfrm>
            <a:off x="642938" y="2410262"/>
            <a:ext cx="285750" cy="6000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53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4"/>
          <p:cNvSpPr/>
          <p:nvPr/>
        </p:nvSpPr>
        <p:spPr>
          <a:xfrm>
            <a:off x="1035844" y="2410262"/>
            <a:ext cx="4614863" cy="204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788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Stay Consistently Hydrated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4"/>
          <p:cNvSpPr/>
          <p:nvPr/>
        </p:nvSpPr>
        <p:spPr>
          <a:xfrm>
            <a:off x="1035844" y="2650275"/>
            <a:ext cx="4614863" cy="36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Dehydration raises blood sugar levels. Aim for 8+ glasses daily to help kidneys flush excess glucose.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4"/>
          <p:cNvSpPr/>
          <p:nvPr/>
        </p:nvSpPr>
        <p:spPr>
          <a:xfrm>
            <a:off x="642938" y="3353209"/>
            <a:ext cx="285750" cy="6000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53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4"/>
          <p:cNvSpPr/>
          <p:nvPr/>
        </p:nvSpPr>
        <p:spPr>
          <a:xfrm>
            <a:off x="1035844" y="3353209"/>
            <a:ext cx="4614863" cy="204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788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Prioritize Regular Physical Activity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4"/>
          <p:cNvSpPr/>
          <p:nvPr/>
        </p:nvSpPr>
        <p:spPr>
          <a:xfrm>
            <a:off x="1035844" y="3593223"/>
            <a:ext cx="4614863" cy="36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150+ minutes of moderate exercise weekly improves insulin sensitivity. Include both cardio and strength training.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4"/>
          <p:cNvSpPr/>
          <p:nvPr/>
        </p:nvSpPr>
        <p:spPr>
          <a:xfrm>
            <a:off x="642938" y="4296156"/>
            <a:ext cx="285750" cy="6000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53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4"/>
          <p:cNvSpPr/>
          <p:nvPr/>
        </p:nvSpPr>
        <p:spPr>
          <a:xfrm>
            <a:off x="1035844" y="4296156"/>
            <a:ext cx="4614863" cy="204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788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Get Quality Sleep Every Night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4"/>
          <p:cNvSpPr/>
          <p:nvPr/>
        </p:nvSpPr>
        <p:spPr>
          <a:xfrm>
            <a:off x="1035844" y="4536170"/>
            <a:ext cx="4614863" cy="36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7-9 hours of quality sleep prevents hormone disruption. Create consistent schedules and optimize your sleep environment.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4"/>
          <p:cNvSpPr/>
          <p:nvPr/>
        </p:nvSpPr>
        <p:spPr>
          <a:xfrm>
            <a:off x="642938" y="5239103"/>
            <a:ext cx="285750" cy="6000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53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4"/>
          <p:cNvSpPr/>
          <p:nvPr/>
        </p:nvSpPr>
        <p:spPr>
          <a:xfrm>
            <a:off x="1035844" y="5239103"/>
            <a:ext cx="4614863" cy="204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788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Manage Stress Effectively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4"/>
          <p:cNvSpPr/>
          <p:nvPr/>
        </p:nvSpPr>
        <p:spPr>
          <a:xfrm>
            <a:off x="1035844" y="5479117"/>
            <a:ext cx="4614863" cy="36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Chronic stress releases cortisol, raising blood sugar. Incorporate meditation, yoga, deep breathing, or nature time.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4"/>
          <p:cNvSpPr/>
          <p:nvPr/>
        </p:nvSpPr>
        <p:spPr>
          <a:xfrm>
            <a:off x="642938" y="6182051"/>
            <a:ext cx="285750" cy="6000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53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4"/>
          <p:cNvSpPr/>
          <p:nvPr/>
        </p:nvSpPr>
        <p:spPr>
          <a:xfrm>
            <a:off x="1035844" y="6182051"/>
            <a:ext cx="4614863" cy="204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788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Follow Proper CGM Placement &amp; Care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4"/>
          <p:cNvSpPr/>
          <p:nvPr/>
        </p:nvSpPr>
        <p:spPr>
          <a:xfrm>
            <a:off x="1035844" y="6422064"/>
            <a:ext cx="4614863" cy="36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Apply sensors to recommended areas, change as instructed, keep clean, and protect from moisture for accurate readings.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4"/>
          <p:cNvSpPr/>
          <p:nvPr/>
        </p:nvSpPr>
        <p:spPr>
          <a:xfrm>
            <a:off x="642938" y="7124998"/>
            <a:ext cx="285750" cy="6000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53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4"/>
          <p:cNvSpPr/>
          <p:nvPr/>
        </p:nvSpPr>
        <p:spPr>
          <a:xfrm>
            <a:off x="1035844" y="7124998"/>
            <a:ext cx="4614863" cy="204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788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Review &amp; Act on Your Data Regularly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4"/>
          <p:cNvSpPr/>
          <p:nvPr/>
        </p:nvSpPr>
        <p:spPr>
          <a:xfrm>
            <a:off x="1035844" y="7365011"/>
            <a:ext cx="4614863" cy="36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Actively review data, identify patterns, experiment with changes, and share reports with healthcare providers for additional insights.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41" name="Google Shape;24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79331" y="1951555"/>
            <a:ext cx="2850356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4"/>
          <p:cNvSpPr/>
          <p:nvPr/>
        </p:nvSpPr>
        <p:spPr>
          <a:xfrm>
            <a:off x="6641957" y="7782195"/>
            <a:ext cx="2001980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Complete guide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48" name="Google Shape;24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63566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5"/>
          <p:cNvSpPr/>
          <p:nvPr/>
        </p:nvSpPr>
        <p:spPr>
          <a:xfrm>
            <a:off x="500063" y="357188"/>
            <a:ext cx="8143875" cy="3943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725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Choose the Right CGM for Your Journey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0" name="Google Shape;25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063" y="930111"/>
            <a:ext cx="4286250" cy="1285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5"/>
          <p:cNvSpPr/>
          <p:nvPr/>
        </p:nvSpPr>
        <p:spPr>
          <a:xfrm>
            <a:off x="500063" y="2394579"/>
            <a:ext cx="1171994" cy="471488"/>
          </a:xfrm>
          <a:prstGeom prst="rect">
            <a:avLst/>
          </a:prstGeom>
          <a:solidFill>
            <a:srgbClr val="7B68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5"/>
          <p:cNvSpPr/>
          <p:nvPr/>
        </p:nvSpPr>
        <p:spPr>
          <a:xfrm>
            <a:off x="500063" y="2394579"/>
            <a:ext cx="1171994" cy="471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127500" lIns="127500" spcFirstLastPara="1" rIns="127500" wrap="square" tIns="127500">
            <a:spAutoFit/>
          </a:bodyPr>
          <a:lstStyle/>
          <a:p>
            <a:pPr indent="0" lvl="0" marL="0" marR="0" rtl="0" algn="ctr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Feature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1672056" y="2394579"/>
            <a:ext cx="2232422" cy="471488"/>
          </a:xfrm>
          <a:prstGeom prst="rect">
            <a:avLst/>
          </a:prstGeom>
          <a:solidFill>
            <a:srgbClr val="7B68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5"/>
          <p:cNvSpPr/>
          <p:nvPr/>
        </p:nvSpPr>
        <p:spPr>
          <a:xfrm>
            <a:off x="1672056" y="2394579"/>
            <a:ext cx="2232422" cy="471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127500" lIns="127500" spcFirstLastPara="1" rIns="127500" wrap="square" tIns="127500">
            <a:spAutoFit/>
          </a:bodyPr>
          <a:lstStyle/>
          <a:p>
            <a:pPr indent="0" lvl="0" marL="0" marR="0" rtl="0" algn="ctr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Dexcom G7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3904478" y="2394579"/>
            <a:ext cx="2433982" cy="471488"/>
          </a:xfrm>
          <a:prstGeom prst="rect">
            <a:avLst/>
          </a:prstGeom>
          <a:solidFill>
            <a:srgbClr val="7B68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5"/>
          <p:cNvSpPr/>
          <p:nvPr/>
        </p:nvSpPr>
        <p:spPr>
          <a:xfrm>
            <a:off x="3904478" y="2394579"/>
            <a:ext cx="2433982" cy="471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127500" lIns="127500" spcFirstLastPara="1" rIns="127500" wrap="square" tIns="127500">
            <a:spAutoFit/>
          </a:bodyPr>
          <a:lstStyle/>
          <a:p>
            <a:pPr indent="0" lvl="0" marL="0" marR="0" rtl="0" algn="ctr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FreeStyle Libre 3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6338460" y="2394579"/>
            <a:ext cx="2305478" cy="471488"/>
          </a:xfrm>
          <a:prstGeom prst="rect">
            <a:avLst/>
          </a:prstGeom>
          <a:solidFill>
            <a:srgbClr val="7B68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5"/>
          <p:cNvSpPr/>
          <p:nvPr/>
        </p:nvSpPr>
        <p:spPr>
          <a:xfrm>
            <a:off x="6338460" y="2394579"/>
            <a:ext cx="2305478" cy="471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127500" lIns="127500" spcFirstLastPara="1" rIns="127500" wrap="square" tIns="127500">
            <a:spAutoFit/>
          </a:bodyPr>
          <a:lstStyle/>
          <a:p>
            <a:pPr indent="0" lvl="0" marL="0" marR="0" rtl="0" algn="ctr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Stelo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500063" y="2866067"/>
            <a:ext cx="1171994" cy="5786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6210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987"/>
              <a:buFont typeface="Calibri"/>
              <a:buNone/>
            </a:pPr>
            <a:r>
              <a:rPr b="1" i="0" lang="en-US" sz="987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Wear Duration</a:t>
            </a:r>
            <a:endParaRPr b="0" i="0" sz="9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1672056" y="2866067"/>
            <a:ext cx="2232422" cy="5786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6210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987"/>
              <a:buFont typeface="Calibri"/>
              <a:buNone/>
            </a:pPr>
            <a:r>
              <a:rPr b="1" i="0" lang="en-US" sz="987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10 days</a:t>
            </a:r>
            <a:endParaRPr b="0" i="0" sz="9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5"/>
          <p:cNvSpPr/>
          <p:nvPr/>
        </p:nvSpPr>
        <p:spPr>
          <a:xfrm>
            <a:off x="3904478" y="2866067"/>
            <a:ext cx="2433982" cy="5786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6210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987"/>
              <a:buFont typeface="Calibri"/>
              <a:buNone/>
            </a:pPr>
            <a:r>
              <a:rPr b="1" i="0" lang="en-US" sz="987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14 days</a:t>
            </a:r>
            <a:endParaRPr b="0" i="0" sz="9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6338460" y="2866067"/>
            <a:ext cx="2305478" cy="5786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6210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987"/>
              <a:buFont typeface="Calibri"/>
              <a:buNone/>
            </a:pPr>
            <a:r>
              <a:rPr b="1" i="0" lang="en-US" sz="987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15 days</a:t>
            </a:r>
            <a:endParaRPr b="0" i="0" sz="9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5"/>
          <p:cNvSpPr/>
          <p:nvPr/>
        </p:nvSpPr>
        <p:spPr>
          <a:xfrm>
            <a:off x="500063" y="3444711"/>
            <a:ext cx="1171994" cy="365754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Accuracy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5"/>
          <p:cNvSpPr/>
          <p:nvPr/>
        </p:nvSpPr>
        <p:spPr>
          <a:xfrm>
            <a:off x="1672056" y="3444711"/>
            <a:ext cx="2232422" cy="365754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Excellent (MARD 8.2%)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5"/>
          <p:cNvSpPr/>
          <p:nvPr/>
        </p:nvSpPr>
        <p:spPr>
          <a:xfrm>
            <a:off x="3904478" y="3444711"/>
            <a:ext cx="2433982" cy="365754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Excellent (MARD 7.9%)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6338460" y="3444711"/>
            <a:ext cx="2305478" cy="365754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Good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500063" y="3810465"/>
            <a:ext cx="1171994" cy="545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Real-Time Alerts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1672056" y="3810465"/>
            <a:ext cx="2232422" cy="545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Yes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3904478" y="3810465"/>
            <a:ext cx="2433982" cy="545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Yes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5"/>
          <p:cNvSpPr/>
          <p:nvPr/>
        </p:nvSpPr>
        <p:spPr>
          <a:xfrm>
            <a:off x="6338460" y="3810465"/>
            <a:ext cx="2305478" cy="545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Yes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5"/>
          <p:cNvSpPr/>
          <p:nvPr/>
        </p:nvSpPr>
        <p:spPr>
          <a:xfrm>
            <a:off x="500063" y="4356236"/>
            <a:ext cx="1171994" cy="545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Best For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1672056" y="4356236"/>
            <a:ext cx="2232422" cy="545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Athletes &amp; biohackers seeking precision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3904478" y="4356236"/>
            <a:ext cx="2433982" cy="545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Budget-conscious users wanting long wear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6338460" y="4356236"/>
            <a:ext cx="2305478" cy="545771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Non-diabetics exploring metabolic health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500063" y="4902008"/>
            <a:ext cx="1171994" cy="369326"/>
          </a:xfrm>
          <a:prstGeom prst="rect">
            <a:avLst/>
          </a:prstGeom>
          <a:noFill/>
          <a:ln>
            <a:noFill/>
          </a:ln>
        </p:spPr>
        <p:txBody>
          <a:bodyPr anchorCtr="0" anchor="ctr" bIns="102100" lIns="127500" spcFirstLastPara="1" rIns="127500" wrap="square" tIns="102100">
            <a:spAutoFit/>
          </a:bodyPr>
          <a:lstStyle/>
          <a:p>
            <a:pPr indent="0" lvl="0" marL="0" marR="0" rtl="0" algn="ctr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Amazon Link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2259881" y="4996662"/>
            <a:ext cx="1056745" cy="1750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8192"/>
              </a:lnSpc>
              <a:spcBef>
                <a:spcPts val="0"/>
              </a:spcBef>
              <a:spcAft>
                <a:spcPts val="0"/>
              </a:spcAft>
              <a:buClr>
                <a:srgbClr val="7B68EE"/>
              </a:buClr>
              <a:buSzPts val="885"/>
              <a:buFont typeface="Calibri"/>
              <a:buNone/>
            </a:pP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View on Amazon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/>
          <p:nvPr/>
        </p:nvSpPr>
        <p:spPr>
          <a:xfrm>
            <a:off x="4593096" y="4996662"/>
            <a:ext cx="1056745" cy="1750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8192"/>
              </a:lnSpc>
              <a:spcBef>
                <a:spcPts val="0"/>
              </a:spcBef>
              <a:spcAft>
                <a:spcPts val="0"/>
              </a:spcAft>
              <a:buClr>
                <a:srgbClr val="7B68EE"/>
              </a:buClr>
              <a:buSzPts val="885"/>
              <a:buFont typeface="Calibri"/>
              <a:buNone/>
            </a:pP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View on Amazon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6962812" y="4996662"/>
            <a:ext cx="1056745" cy="1750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8192"/>
              </a:lnSpc>
              <a:spcBef>
                <a:spcPts val="0"/>
              </a:spcBef>
              <a:spcAft>
                <a:spcPts val="0"/>
              </a:spcAft>
              <a:buClr>
                <a:srgbClr val="7B68EE"/>
              </a:buClr>
              <a:buSzPts val="885"/>
              <a:buFont typeface="Calibri"/>
              <a:buNone/>
            </a:pP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View on Amazon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/>
          <p:nvPr/>
        </p:nvSpPr>
        <p:spPr>
          <a:xfrm>
            <a:off x="6126826" y="5264190"/>
            <a:ext cx="2517111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Find your perfect device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5" name="Google Shape;28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41912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6"/>
          <p:cNvSpPr/>
          <p:nvPr/>
        </p:nvSpPr>
        <p:spPr>
          <a:xfrm>
            <a:off x="500063" y="285750"/>
            <a:ext cx="4886325" cy="7543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3152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What Doctors Say About CGM for Non-Diabetics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6"/>
          <p:cNvSpPr/>
          <p:nvPr/>
        </p:nvSpPr>
        <p:spPr>
          <a:xfrm>
            <a:off x="500063" y="1168673"/>
            <a:ext cx="4886325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238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The medical community offers a balanced perspective on CGM use for metabolic optimization, recognizing both benefits and potential concerns.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6"/>
          <p:cNvSpPr/>
          <p:nvPr/>
        </p:nvSpPr>
        <p:spPr>
          <a:xfrm>
            <a:off x="642938" y="2011635"/>
            <a:ext cx="4600575" cy="2786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884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The Benefits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6"/>
          <p:cNvSpPr/>
          <p:nvPr/>
        </p:nvSpPr>
        <p:spPr>
          <a:xfrm>
            <a:off x="642938" y="2361679"/>
            <a:ext cx="4600575" cy="540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Early detection of prediabetes and metabolic dysfunction before clinical diagnosis. Empowers patients with data-driven lifestyle decisions that can prevent chronic disease progression.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6"/>
          <p:cNvSpPr/>
          <p:nvPr/>
        </p:nvSpPr>
        <p:spPr>
          <a:xfrm>
            <a:off x="642938" y="3237486"/>
            <a:ext cx="4600575" cy="2786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884"/>
              </a:lnSpc>
              <a:spcBef>
                <a:spcPts val="0"/>
              </a:spcBef>
              <a:spcAft>
                <a:spcPts val="0"/>
              </a:spcAft>
              <a:buClr>
                <a:srgbClr val="7B68EE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The Concerns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6"/>
          <p:cNvSpPr/>
          <p:nvPr/>
        </p:nvSpPr>
        <p:spPr>
          <a:xfrm>
            <a:off x="642938" y="3587530"/>
            <a:ext cx="4600575" cy="540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8619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42"/>
              <a:buFont typeface="Calibri"/>
              <a:buNone/>
            </a:pPr>
            <a:r>
              <a:rPr b="0" i="0" lang="en-US" sz="942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Risk of overreacting to normal glucose fluctuations. Potential for creating unnecessary anxiety or obsessive behaviors around food and numbers without proper context.</a:t>
            </a:r>
            <a:endParaRPr b="0" i="0" sz="94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6"/>
          <p:cNvSpPr/>
          <p:nvPr/>
        </p:nvSpPr>
        <p:spPr>
          <a:xfrm>
            <a:off x="500063" y="4349037"/>
            <a:ext cx="4886325" cy="784334"/>
          </a:xfrm>
          <a:prstGeom prst="rect">
            <a:avLst/>
          </a:prstGeom>
          <a:solidFill>
            <a:srgbClr val="00D4A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6"/>
          <p:cNvSpPr/>
          <p:nvPr/>
        </p:nvSpPr>
        <p:spPr>
          <a:xfrm>
            <a:off x="500063" y="4349037"/>
            <a:ext cx="4886325" cy="784334"/>
          </a:xfrm>
          <a:prstGeom prst="rect">
            <a:avLst/>
          </a:prstGeom>
          <a:noFill/>
          <a:ln>
            <a:noFill/>
          </a:ln>
        </p:spPr>
        <p:txBody>
          <a:bodyPr anchorCtr="0" anchor="t" bIns="127500" lIns="170050" spcFirstLastPara="1" rIns="170050" wrap="square" tIns="127500">
            <a:spAutoFit/>
          </a:bodyPr>
          <a:lstStyle/>
          <a:p>
            <a:pPr indent="0" lvl="0" marL="0" marR="0" rtl="0" algn="l">
              <a:lnSpc>
                <a:spcPct val="16042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35"/>
              <a:buFont typeface="Calibri"/>
              <a:buNone/>
            </a:pPr>
            <a:r>
              <a:rPr b="1" i="0" lang="en-US" sz="93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Bottom Line: Use CGM data as a tool for awareness and optimization, not perfection. Work with healthcare professionals to interpret results and make informed decisions.</a:t>
            </a:r>
            <a:endParaRPr b="0" i="0" sz="93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94" name="Google Shape;2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72138" y="995046"/>
            <a:ext cx="325755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6"/>
          <p:cNvSpPr/>
          <p:nvPr/>
        </p:nvSpPr>
        <p:spPr>
          <a:xfrm>
            <a:off x="6615336" y="5047645"/>
            <a:ext cx="2028602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Expert guidance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01" name="Google Shape;30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94846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7"/>
          <p:cNvSpPr/>
          <p:nvPr/>
        </p:nvSpPr>
        <p:spPr>
          <a:xfrm>
            <a:off x="714375" y="285750"/>
            <a:ext cx="7715250" cy="8172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800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649"/>
              <a:buFont typeface="Calibri"/>
              <a:buNone/>
            </a:pPr>
            <a:r>
              <a:rPr b="1" i="0" lang="en-US" sz="2649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You Have the Power to Optimize Your Biology</a:t>
            </a:r>
            <a:endParaRPr b="0" i="0" sz="264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714375" y="1281578"/>
            <a:ext cx="77152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8539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602"/>
              <a:buFont typeface="Calibri"/>
              <a:buNone/>
            </a:pPr>
            <a:r>
              <a:rPr b="1" i="0" lang="en-US" sz="1602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The CGM Advantage</a:t>
            </a:r>
            <a:endParaRPr b="0" i="0" sz="160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7"/>
          <p:cNvSpPr/>
          <p:nvPr/>
        </p:nvSpPr>
        <p:spPr>
          <a:xfrm>
            <a:off x="714375" y="1731634"/>
            <a:ext cx="2486025" cy="608614"/>
          </a:xfrm>
          <a:prstGeom prst="rect">
            <a:avLst/>
          </a:prstGeom>
          <a:solidFill>
            <a:srgbClr val="7B68EE">
              <a:alpha val="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7"/>
          <p:cNvSpPr/>
          <p:nvPr/>
        </p:nvSpPr>
        <p:spPr>
          <a:xfrm>
            <a:off x="828675" y="1845934"/>
            <a:ext cx="2257425" cy="380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427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35"/>
              <a:buFont typeface="Calibri"/>
              <a:buNone/>
            </a:pPr>
            <a:r>
              <a:rPr b="1" i="0" lang="en-US" sz="935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Transform invisible metabolic processes into actionable data</a:t>
            </a:r>
            <a:endParaRPr b="0" i="0" sz="93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7"/>
          <p:cNvSpPr/>
          <p:nvPr/>
        </p:nvSpPr>
        <p:spPr>
          <a:xfrm>
            <a:off x="3328988" y="1731634"/>
            <a:ext cx="2486025" cy="608614"/>
          </a:xfrm>
          <a:prstGeom prst="rect">
            <a:avLst/>
          </a:prstGeom>
          <a:solidFill>
            <a:srgbClr val="7B68EE">
              <a:alpha val="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7"/>
          <p:cNvSpPr/>
          <p:nvPr/>
        </p:nvSpPr>
        <p:spPr>
          <a:xfrm>
            <a:off x="3443288" y="1845934"/>
            <a:ext cx="2257425" cy="380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427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35"/>
              <a:buFont typeface="Calibri"/>
              <a:buNone/>
            </a:pPr>
            <a:r>
              <a:rPr b="1" i="0" lang="en-US" sz="935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Make personalized decisions based on YOUR unique biology</a:t>
            </a:r>
            <a:endParaRPr b="0" i="0" sz="93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7"/>
          <p:cNvSpPr/>
          <p:nvPr/>
        </p:nvSpPr>
        <p:spPr>
          <a:xfrm>
            <a:off x="5943600" y="1731634"/>
            <a:ext cx="2486025" cy="608614"/>
          </a:xfrm>
          <a:prstGeom prst="rect">
            <a:avLst/>
          </a:prstGeom>
          <a:solidFill>
            <a:srgbClr val="7B68EE">
              <a:alpha val="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7"/>
          <p:cNvSpPr/>
          <p:nvPr/>
        </p:nvSpPr>
        <p:spPr>
          <a:xfrm>
            <a:off x="6057900" y="1845934"/>
            <a:ext cx="2257425" cy="380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427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35"/>
              <a:buFont typeface="Calibri"/>
              <a:buNone/>
            </a:pPr>
            <a:r>
              <a:rPr b="1" i="0" lang="en-US" sz="935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Prevent chronic disease through early detection and intervention</a:t>
            </a:r>
            <a:endParaRPr b="0" i="0" sz="93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7"/>
          <p:cNvSpPr/>
          <p:nvPr/>
        </p:nvSpPr>
        <p:spPr>
          <a:xfrm>
            <a:off x="714375" y="2625998"/>
            <a:ext cx="77152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8539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602"/>
              <a:buFont typeface="Calibri"/>
              <a:buNone/>
            </a:pPr>
            <a:r>
              <a:rPr b="1" i="0" lang="en-US" sz="1602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Who Benefits from CGM?</a:t>
            </a:r>
            <a:endParaRPr b="0" i="0" sz="160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714375" y="3076054"/>
            <a:ext cx="7715250" cy="4500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410"/>
              </a:lnSpc>
              <a:spcBef>
                <a:spcPts val="0"/>
              </a:spcBef>
              <a:spcAft>
                <a:spcPts val="0"/>
              </a:spcAft>
              <a:buClr>
                <a:srgbClr val="7B68EE"/>
              </a:buClr>
              <a:buSzPts val="1038"/>
              <a:buFont typeface="Calibri"/>
              <a:buNone/>
            </a:pPr>
            <a:r>
              <a:rPr b="1" i="0" lang="en-US" sz="1038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Athletes</a:t>
            </a:r>
            <a:r>
              <a:rPr b="1" i="0" lang="en-US" sz="1038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optimizing performance • </a:t>
            </a:r>
            <a:r>
              <a:rPr b="1" i="0" lang="en-US" sz="1038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Biohackers</a:t>
            </a:r>
            <a:r>
              <a:rPr b="1" i="0" lang="en-US" sz="1038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seeking peak health • </a:t>
            </a:r>
            <a:r>
              <a:rPr b="1" i="0" lang="en-US" sz="1038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Weight loss journeys</a:t>
            </a:r>
            <a:r>
              <a:rPr b="1" i="0" lang="en-US" sz="1038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needing metabolic insights • </a:t>
            </a:r>
            <a:r>
              <a:rPr b="1" i="0" lang="en-US" sz="1038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Prediabetics</a:t>
            </a:r>
            <a:r>
              <a:rPr b="1" i="0" lang="en-US" sz="1038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preventing progression • </a:t>
            </a:r>
            <a:r>
              <a:rPr b="1" i="0" lang="en-US" sz="1038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Anyone</a:t>
            </a:r>
            <a:r>
              <a:rPr b="1" i="0" lang="en-US" sz="1038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curious about their metabolic health</a:t>
            </a:r>
            <a:endParaRPr b="0" i="0" sz="103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7"/>
          <p:cNvSpPr/>
          <p:nvPr/>
        </p:nvSpPr>
        <p:spPr>
          <a:xfrm>
            <a:off x="714375" y="3811860"/>
            <a:ext cx="7715250" cy="1097235"/>
          </a:xfrm>
          <a:prstGeom prst="rect">
            <a:avLst/>
          </a:prstGeom>
          <a:solidFill>
            <a:srgbClr val="7B68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7"/>
          <p:cNvSpPr/>
          <p:nvPr/>
        </p:nvSpPr>
        <p:spPr>
          <a:xfrm>
            <a:off x="942975" y="3954735"/>
            <a:ext cx="7258050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179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Bottom Line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7"/>
          <p:cNvSpPr/>
          <p:nvPr/>
        </p:nvSpPr>
        <p:spPr>
          <a:xfrm>
            <a:off x="942975" y="4326210"/>
            <a:ext cx="7258050" cy="4400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9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90"/>
              <a:buFont typeface="Calibri"/>
              <a:buNone/>
            </a:pPr>
            <a:r>
              <a:rPr b="1" i="0" lang="en-US" sz="109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Metabolic stability is the foundation of vibrant health, sustained energy, mental clarity, and longevity. CGM gives you the power to achieve it.</a:t>
            </a:r>
            <a:endParaRPr b="0" i="0" sz="10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6649576" y="4823371"/>
            <a:ext cx="1780049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Take control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21" name="Google Shape;32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79191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18"/>
          <p:cNvSpPr/>
          <p:nvPr/>
        </p:nvSpPr>
        <p:spPr>
          <a:xfrm>
            <a:off x="500063" y="357188"/>
            <a:ext cx="4723442" cy="788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25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Ready to Transform Your Health with CGM?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8"/>
          <p:cNvSpPr/>
          <p:nvPr/>
        </p:nvSpPr>
        <p:spPr>
          <a:xfrm>
            <a:off x="657225" y="1538753"/>
            <a:ext cx="357188" cy="7229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2359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602"/>
              <a:buFont typeface="Calibri"/>
              <a:buNone/>
            </a:pPr>
            <a:r>
              <a:rPr b="1" i="0" lang="en-US" sz="1602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60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8"/>
          <p:cNvSpPr/>
          <p:nvPr/>
        </p:nvSpPr>
        <p:spPr>
          <a:xfrm>
            <a:off x="1143000" y="1538753"/>
            <a:ext cx="3923342" cy="222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880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Choose Your Device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8"/>
          <p:cNvSpPr/>
          <p:nvPr/>
        </p:nvSpPr>
        <p:spPr>
          <a:xfrm>
            <a:off x="1143000" y="1833070"/>
            <a:ext cx="3923342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Research options like Dexcom G7, FreeStyle Libre 3, or Stelo based on your goals and budget.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8"/>
          <p:cNvSpPr/>
          <p:nvPr/>
        </p:nvSpPr>
        <p:spPr>
          <a:xfrm>
            <a:off x="657225" y="2747470"/>
            <a:ext cx="357188" cy="7229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2359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602"/>
              <a:buFont typeface="Calibri"/>
              <a:buNone/>
            </a:pPr>
            <a:r>
              <a:rPr b="1" i="0" lang="en-US" sz="1602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60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8"/>
          <p:cNvSpPr/>
          <p:nvPr/>
        </p:nvSpPr>
        <p:spPr>
          <a:xfrm>
            <a:off x="1143000" y="2747470"/>
            <a:ext cx="3923342" cy="222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880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Consult Healthcare Professional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8"/>
          <p:cNvSpPr/>
          <p:nvPr/>
        </p:nvSpPr>
        <p:spPr>
          <a:xfrm>
            <a:off x="1143000" y="3041786"/>
            <a:ext cx="3923342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Discuss your metabolic health goals and obtain a prescription if required for your chosen device.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8"/>
          <p:cNvSpPr/>
          <p:nvPr/>
        </p:nvSpPr>
        <p:spPr>
          <a:xfrm>
            <a:off x="657225" y="3956186"/>
            <a:ext cx="357188" cy="7229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2359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602"/>
              <a:buFont typeface="Calibri"/>
              <a:buNone/>
            </a:pPr>
            <a:r>
              <a:rPr b="1" i="0" lang="en-US" sz="1602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60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8"/>
          <p:cNvSpPr/>
          <p:nvPr/>
        </p:nvSpPr>
        <p:spPr>
          <a:xfrm>
            <a:off x="1143000" y="3956186"/>
            <a:ext cx="3923342" cy="222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880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Start Your Experiment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8"/>
          <p:cNvSpPr/>
          <p:nvPr/>
        </p:nvSpPr>
        <p:spPr>
          <a:xfrm>
            <a:off x="1143000" y="4250503"/>
            <a:ext cx="3923342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Begin tracking your baseline glucose patterns and testing individual foods, meals, and activities.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32" name="Google Shape;33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9254" y="625050"/>
            <a:ext cx="3420405" cy="3929063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8"/>
          <p:cNvSpPr/>
          <p:nvPr/>
        </p:nvSpPr>
        <p:spPr>
          <a:xfrm>
            <a:off x="6011214" y="4771997"/>
            <a:ext cx="2632723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Start your transformation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39" name="Google Shape;33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9"/>
          <p:cNvSpPr/>
          <p:nvPr/>
        </p:nvSpPr>
        <p:spPr>
          <a:xfrm>
            <a:off x="1071563" y="754391"/>
            <a:ext cx="7000875" cy="3943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7257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2436"/>
              <a:buFont typeface="Calibri"/>
              <a:buNone/>
            </a:pPr>
            <a:r>
              <a:rPr b="1" i="0" lang="en-US" sz="2436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Your Path to Metabolic Optimization</a:t>
            </a:r>
            <a:endParaRPr b="0" i="0" sz="243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9"/>
          <p:cNvSpPr/>
          <p:nvPr/>
        </p:nvSpPr>
        <p:spPr>
          <a:xfrm>
            <a:off x="1321594" y="1720221"/>
            <a:ext cx="428625" cy="8700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087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2016"/>
              <a:buFont typeface="Calibri"/>
              <a:buNone/>
            </a:pPr>
            <a:r>
              <a:rPr b="1" i="0" lang="en-US" sz="2016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201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9"/>
          <p:cNvSpPr/>
          <p:nvPr/>
        </p:nvSpPr>
        <p:spPr>
          <a:xfrm>
            <a:off x="1928813" y="1720221"/>
            <a:ext cx="5893594" cy="2600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3163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Make Adjustments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9"/>
          <p:cNvSpPr/>
          <p:nvPr/>
        </p:nvSpPr>
        <p:spPr>
          <a:xfrm>
            <a:off x="1928813" y="2087398"/>
            <a:ext cx="5893594" cy="5029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2562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59"/>
              <a:buFont typeface="Calibri"/>
              <a:buNone/>
            </a:pPr>
            <a:r>
              <a:rPr b="0" i="0" lang="en-US" sz="1159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Implement dietary, exercise, and lifestyle changes based on your personalized CGM data insights.</a:t>
            </a:r>
            <a:endParaRPr b="0" i="0" sz="11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9"/>
          <p:cNvSpPr/>
          <p:nvPr/>
        </p:nvSpPr>
        <p:spPr>
          <a:xfrm>
            <a:off x="1321594" y="3304682"/>
            <a:ext cx="428625" cy="8700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087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2016"/>
              <a:buFont typeface="Calibri"/>
              <a:buNone/>
            </a:pPr>
            <a:r>
              <a:rPr b="1" i="0" lang="en-US" sz="2016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201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9"/>
          <p:cNvSpPr/>
          <p:nvPr/>
        </p:nvSpPr>
        <p:spPr>
          <a:xfrm>
            <a:off x="1928813" y="3304682"/>
            <a:ext cx="5893594" cy="2600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3163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Monitor Your Progress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9"/>
          <p:cNvSpPr/>
          <p:nvPr/>
        </p:nvSpPr>
        <p:spPr>
          <a:xfrm>
            <a:off x="1928813" y="3671860"/>
            <a:ext cx="5893594" cy="5029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2562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159"/>
              <a:buFont typeface="Calibri"/>
              <a:buNone/>
            </a:pPr>
            <a:r>
              <a:rPr b="0" i="0" lang="en-US" sz="1159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Track improvements in energy levels, mental clarity, body composition, and overall metabolic health over time.</a:t>
            </a:r>
            <a:endParaRPr b="0" i="0" sz="11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9"/>
          <p:cNvSpPr/>
          <p:nvPr/>
        </p:nvSpPr>
        <p:spPr>
          <a:xfrm>
            <a:off x="5439714" y="4664869"/>
            <a:ext cx="2632723" cy="1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491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885"/>
              <a:buFont typeface="Calibri"/>
              <a:buNone/>
            </a:pPr>
            <a:r>
              <a:rPr b="1" i="0" lang="en-US" sz="88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Start your transformation at </a:t>
            </a:r>
            <a:r>
              <a:rPr b="1" i="0" lang="en-US" sz="88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fitOnear.com</a:t>
            </a:r>
            <a:endParaRPr b="0" i="0" sz="88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53" name="Google Shape;35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636419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0"/>
          <p:cNvSpPr/>
          <p:nvPr/>
        </p:nvSpPr>
        <p:spPr>
          <a:xfrm>
            <a:off x="2958545" y="428625"/>
            <a:ext cx="3226882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3495"/>
              </a:lnSpc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3731"/>
              <a:buFont typeface="Calibri"/>
              <a:buNone/>
            </a:pPr>
            <a:r>
              <a:rPr b="1" i="0" lang="en-US" sz="3731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fitOnear.com</a:t>
            </a:r>
            <a:endParaRPr b="0" i="0" sz="373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0"/>
          <p:cNvSpPr/>
          <p:nvPr/>
        </p:nvSpPr>
        <p:spPr>
          <a:xfrm>
            <a:off x="1983423" y="1343025"/>
            <a:ext cx="517712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8539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602"/>
              <a:buFont typeface="Calibri"/>
              <a:buNone/>
            </a:pPr>
            <a:r>
              <a:rPr b="1" i="0" lang="en-US" sz="1602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Your Partner in Metabolic Health Optimization</a:t>
            </a:r>
            <a:endParaRPr b="0" i="0" sz="160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0"/>
          <p:cNvSpPr/>
          <p:nvPr/>
        </p:nvSpPr>
        <p:spPr>
          <a:xfrm>
            <a:off x="2502880" y="1971675"/>
            <a:ext cx="4138240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1796"/>
              </a:lnSpc>
              <a:spcBef>
                <a:spcPts val="0"/>
              </a:spcBef>
              <a:spcAft>
                <a:spcPts val="0"/>
              </a:spcAft>
              <a:buClr>
                <a:srgbClr val="7B68EE"/>
              </a:buClr>
              <a:buSzPts val="1397"/>
              <a:buFont typeface="Calibri"/>
              <a:buNone/>
            </a:pPr>
            <a:r>
              <a:rPr b="1" i="0" lang="en-US" sz="1397" u="none" cap="none" strike="noStrike">
                <a:solidFill>
                  <a:srgbClr val="7B68EE"/>
                </a:solidFill>
                <a:latin typeface="Calibri"/>
                <a:ea typeface="Calibri"/>
                <a:cs typeface="Calibri"/>
                <a:sym typeface="Calibri"/>
              </a:rPr>
              <a:t>What You'll Find</a:t>
            </a:r>
            <a:endParaRPr b="0" i="0" sz="139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0"/>
          <p:cNvSpPr/>
          <p:nvPr/>
        </p:nvSpPr>
        <p:spPr>
          <a:xfrm>
            <a:off x="2502880" y="2450306"/>
            <a:ext cx="413824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1" i="0" lang="en-US" sz="1193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In-depth CGM guides and tutorials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0"/>
          <p:cNvSpPr/>
          <p:nvPr/>
        </p:nvSpPr>
        <p:spPr>
          <a:xfrm>
            <a:off x="2502880" y="2814638"/>
            <a:ext cx="413824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1" i="0" lang="en-US" sz="1193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Evidence-based nutrition and fitness strategies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0"/>
          <p:cNvSpPr/>
          <p:nvPr/>
        </p:nvSpPr>
        <p:spPr>
          <a:xfrm>
            <a:off x="2502880" y="3178969"/>
            <a:ext cx="413824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1" i="0" lang="en-US" sz="1193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Latest biohacking research and trends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0"/>
          <p:cNvSpPr/>
          <p:nvPr/>
        </p:nvSpPr>
        <p:spPr>
          <a:xfrm>
            <a:off x="2502880" y="3543300"/>
            <a:ext cx="413824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7644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193"/>
              <a:buFont typeface="Calibri"/>
              <a:buNone/>
            </a:pPr>
            <a:r>
              <a:rPr b="1" i="0" lang="en-US" sz="1193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1" i="0" lang="en-US" sz="1193" u="none" cap="none" strike="noStrike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Community support and expert insights</a:t>
            </a:r>
            <a:endParaRPr b="0" i="0" sz="119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0"/>
          <p:cNvSpPr/>
          <p:nvPr/>
        </p:nvSpPr>
        <p:spPr>
          <a:xfrm>
            <a:off x="2043559" y="4086225"/>
            <a:ext cx="5056882" cy="700088"/>
          </a:xfrm>
          <a:prstGeom prst="rect">
            <a:avLst/>
          </a:prstGeom>
          <a:solidFill>
            <a:srgbClr val="7B68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0"/>
          <p:cNvSpPr/>
          <p:nvPr/>
        </p:nvSpPr>
        <p:spPr>
          <a:xfrm>
            <a:off x="2043559" y="4086225"/>
            <a:ext cx="5056882" cy="700088"/>
          </a:xfrm>
          <a:prstGeom prst="rect">
            <a:avLst/>
          </a:prstGeom>
          <a:noFill/>
          <a:ln>
            <a:noFill/>
          </a:ln>
        </p:spPr>
        <p:txBody>
          <a:bodyPr anchorCtr="0" anchor="t" bIns="212575" lIns="425175" spcFirstLastPara="1" rIns="425175" wrap="square" tIns="212575">
            <a:spAutoFit/>
          </a:bodyPr>
          <a:lstStyle/>
          <a:p>
            <a:pPr indent="0" lvl="0" marL="0" marR="0" rtl="0" algn="ctr">
              <a:lnSpc>
                <a:spcPct val="16853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2"/>
              <a:buFont typeface="Calibri"/>
              <a:buNone/>
            </a:pPr>
            <a:r>
              <a:rPr b="1" i="0" lang="en-US" sz="1602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Join the Biohacking Community Today</a:t>
            </a:r>
            <a:endParaRPr b="0" i="0" sz="160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0"/>
          <p:cNvSpPr/>
          <p:nvPr/>
        </p:nvSpPr>
        <p:spPr>
          <a:xfrm>
            <a:off x="2991808" y="4929188"/>
            <a:ext cx="3160356" cy="2786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9884"/>
              </a:lnSpc>
              <a:spcBef>
                <a:spcPts val="0"/>
              </a:spcBef>
              <a:spcAft>
                <a:spcPts val="0"/>
              </a:spcAft>
              <a:buClr>
                <a:srgbClr val="00D4AA"/>
              </a:buClr>
              <a:buSzPts val="1295"/>
              <a:buFont typeface="Calibri"/>
              <a:buNone/>
            </a:pPr>
            <a:r>
              <a:rPr b="1" i="0" lang="en-US" sz="129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Visit </a:t>
            </a:r>
            <a:r>
              <a:rPr b="1" i="0" lang="en-US" sz="1295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fitOnear.com</a:t>
            </a:r>
            <a:r>
              <a:rPr b="1" i="0" lang="en-US" sz="1295" u="none" cap="none" strike="noStrike">
                <a:solidFill>
                  <a:srgbClr val="00D4AA"/>
                </a:solidFill>
                <a:latin typeface="Calibri"/>
                <a:ea typeface="Calibri"/>
                <a:cs typeface="Calibri"/>
                <a:sym typeface="Calibri"/>
              </a:rPr>
              <a:t> for more details</a:t>
            </a:r>
            <a:endParaRPr b="0" i="0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2025-11-08T17:30:25Z</dcterms:created>
  <dc:creator>PptxGenJS</dc:creator>
</cp:coreProperties>
</file>